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9" r:id="rId3"/>
    <p:sldId id="259" r:id="rId4"/>
    <p:sldId id="264" r:id="rId5"/>
    <p:sldId id="265" r:id="rId6"/>
    <p:sldId id="260" r:id="rId7"/>
    <p:sldId id="261" r:id="rId8"/>
    <p:sldId id="262" r:id="rId9"/>
    <p:sldId id="263" r:id="rId10"/>
    <p:sldId id="329" r:id="rId11"/>
    <p:sldId id="276" r:id="rId12"/>
    <p:sldId id="258" r:id="rId13"/>
    <p:sldId id="330" r:id="rId14"/>
    <p:sldId id="298" r:id="rId15"/>
    <p:sldId id="277" r:id="rId16"/>
    <p:sldId id="266" r:id="rId17"/>
    <p:sldId id="331" r:id="rId18"/>
    <p:sldId id="267" r:id="rId19"/>
    <p:sldId id="332" r:id="rId20"/>
    <p:sldId id="268" r:id="rId21"/>
    <p:sldId id="333" r:id="rId22"/>
    <p:sldId id="278" r:id="rId23"/>
    <p:sldId id="271" r:id="rId24"/>
    <p:sldId id="334" r:id="rId25"/>
    <p:sldId id="272" r:id="rId26"/>
    <p:sldId id="270" r:id="rId27"/>
    <p:sldId id="335" r:id="rId28"/>
    <p:sldId id="273" r:id="rId29"/>
    <p:sldId id="336" r:id="rId30"/>
    <p:sldId id="279" r:id="rId31"/>
    <p:sldId id="275" r:id="rId32"/>
    <p:sldId id="337" r:id="rId33"/>
    <p:sldId id="280" r:id="rId34"/>
    <p:sldId id="281" r:id="rId35"/>
    <p:sldId id="338" r:id="rId36"/>
    <p:sldId id="282" r:id="rId37"/>
    <p:sldId id="283" r:id="rId38"/>
    <p:sldId id="339" r:id="rId39"/>
    <p:sldId id="284" r:id="rId40"/>
    <p:sldId id="286" r:id="rId41"/>
    <p:sldId id="285" r:id="rId42"/>
    <p:sldId id="340" r:id="rId43"/>
    <p:sldId id="288" r:id="rId44"/>
    <p:sldId id="290" r:id="rId45"/>
    <p:sldId id="341" r:id="rId46"/>
    <p:sldId id="289" r:id="rId47"/>
    <p:sldId id="342" r:id="rId48"/>
    <p:sldId id="291" r:id="rId49"/>
    <p:sldId id="343" r:id="rId50"/>
    <p:sldId id="292" r:id="rId51"/>
    <p:sldId id="294" r:id="rId52"/>
    <p:sldId id="295" r:id="rId53"/>
    <p:sldId id="296" r:id="rId54"/>
    <p:sldId id="346" r:id="rId55"/>
    <p:sldId id="287" r:id="rId56"/>
    <p:sldId id="299" r:id="rId57"/>
    <p:sldId id="301" r:id="rId58"/>
    <p:sldId id="316" r:id="rId59"/>
    <p:sldId id="302" r:id="rId60"/>
    <p:sldId id="303" r:id="rId61"/>
    <p:sldId id="304" r:id="rId62"/>
    <p:sldId id="305" r:id="rId63"/>
    <p:sldId id="306" r:id="rId64"/>
    <p:sldId id="307" r:id="rId65"/>
    <p:sldId id="308" r:id="rId66"/>
    <p:sldId id="309" r:id="rId67"/>
    <p:sldId id="347" r:id="rId68"/>
    <p:sldId id="313" r:id="rId69"/>
    <p:sldId id="349" r:id="rId70"/>
    <p:sldId id="312" r:id="rId71"/>
    <p:sldId id="314" r:id="rId72"/>
    <p:sldId id="315" r:id="rId73"/>
    <p:sldId id="319" r:id="rId74"/>
    <p:sldId id="344" r:id="rId75"/>
    <p:sldId id="318" r:id="rId76"/>
    <p:sldId id="345" r:id="rId77"/>
    <p:sldId id="320" r:id="rId78"/>
    <p:sldId id="321" r:id="rId79"/>
    <p:sldId id="323" r:id="rId80"/>
    <p:sldId id="322" r:id="rId81"/>
    <p:sldId id="324" r:id="rId82"/>
    <p:sldId id="325" r:id="rId83"/>
    <p:sldId id="328" r:id="rId84"/>
    <p:sldId id="327" r:id="rId85"/>
    <p:sldId id="326" r:id="rId86"/>
  </p:sldIdLst>
  <p:sldSz cx="9144000" cy="6858000" type="screen4x3"/>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CC9933"/>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23"/>
    <p:restoredTop sz="94633"/>
  </p:normalViewPr>
  <p:slideViewPr>
    <p:cSldViewPr snapToGrid="0" snapToObjects="1">
      <p:cViewPr>
        <p:scale>
          <a:sx n="189" d="100"/>
          <a:sy n="189" d="100"/>
        </p:scale>
        <p:origin x="432" y="-2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361F782-ABC0-E04B-BA52-E0A1C8361E5D}" type="datetimeFigureOut">
              <a:rPr lang="en-US" smtClean="0"/>
              <a:pPr/>
              <a:t>12/19/17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F7BDDE-05AE-3744-8942-DAD622D82C4D}" type="slidenum">
              <a:rPr lang="en-GB" smtClean="0"/>
              <a:pPr/>
              <a:t>‹#›</a:t>
            </a:fld>
            <a:endParaRPr lang="en-GB" dirty="0"/>
          </a:p>
        </p:txBody>
      </p:sp>
    </p:spTree>
    <p:extLst>
      <p:ext uri="{BB962C8B-B14F-4D97-AF65-F5344CB8AC3E}">
        <p14:creationId xmlns:p14="http://schemas.microsoft.com/office/powerpoint/2010/main" val="1614369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361F782-ABC0-E04B-BA52-E0A1C8361E5D}" type="datetimeFigureOut">
              <a:rPr lang="en-US" smtClean="0"/>
              <a:pPr/>
              <a:t>12/19/17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F7BDDE-05AE-3744-8942-DAD622D82C4D}" type="slidenum">
              <a:rPr lang="en-GB" smtClean="0"/>
              <a:pPr/>
              <a:t>‹#›</a:t>
            </a:fld>
            <a:endParaRPr lang="en-GB" dirty="0"/>
          </a:p>
        </p:txBody>
      </p:sp>
    </p:spTree>
    <p:extLst>
      <p:ext uri="{BB962C8B-B14F-4D97-AF65-F5344CB8AC3E}">
        <p14:creationId xmlns:p14="http://schemas.microsoft.com/office/powerpoint/2010/main" val="4190546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361F782-ABC0-E04B-BA52-E0A1C8361E5D}" type="datetimeFigureOut">
              <a:rPr lang="en-US" smtClean="0"/>
              <a:pPr/>
              <a:t>12/19/17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F7BDDE-05AE-3744-8942-DAD622D82C4D}" type="slidenum">
              <a:rPr lang="en-GB" smtClean="0"/>
              <a:pPr/>
              <a:t>‹#›</a:t>
            </a:fld>
            <a:endParaRPr lang="en-GB" dirty="0"/>
          </a:p>
        </p:txBody>
      </p:sp>
    </p:spTree>
    <p:extLst>
      <p:ext uri="{BB962C8B-B14F-4D97-AF65-F5344CB8AC3E}">
        <p14:creationId xmlns:p14="http://schemas.microsoft.com/office/powerpoint/2010/main" val="60456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361F782-ABC0-E04B-BA52-E0A1C8361E5D}" type="datetimeFigureOut">
              <a:rPr lang="en-US" smtClean="0"/>
              <a:pPr/>
              <a:t>12/19/17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F7BDDE-05AE-3744-8942-DAD622D82C4D}" type="slidenum">
              <a:rPr lang="en-GB" smtClean="0"/>
              <a:pPr/>
              <a:t>‹#›</a:t>
            </a:fld>
            <a:endParaRPr lang="en-GB" dirty="0"/>
          </a:p>
        </p:txBody>
      </p:sp>
    </p:spTree>
    <p:extLst>
      <p:ext uri="{BB962C8B-B14F-4D97-AF65-F5344CB8AC3E}">
        <p14:creationId xmlns:p14="http://schemas.microsoft.com/office/powerpoint/2010/main" val="24335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61F782-ABC0-E04B-BA52-E0A1C8361E5D}" type="datetimeFigureOut">
              <a:rPr lang="en-US" smtClean="0"/>
              <a:pPr/>
              <a:t>12/19/17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F7BDDE-05AE-3744-8942-DAD622D82C4D}" type="slidenum">
              <a:rPr lang="en-GB" smtClean="0"/>
              <a:pPr/>
              <a:t>‹#›</a:t>
            </a:fld>
            <a:endParaRPr lang="en-GB" dirty="0"/>
          </a:p>
        </p:txBody>
      </p:sp>
    </p:spTree>
    <p:extLst>
      <p:ext uri="{BB962C8B-B14F-4D97-AF65-F5344CB8AC3E}">
        <p14:creationId xmlns:p14="http://schemas.microsoft.com/office/powerpoint/2010/main" val="2777445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361F782-ABC0-E04B-BA52-E0A1C8361E5D}" type="datetimeFigureOut">
              <a:rPr lang="en-US" smtClean="0"/>
              <a:pPr/>
              <a:t>12/19/17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F7BDDE-05AE-3744-8942-DAD622D82C4D}" type="slidenum">
              <a:rPr lang="en-GB" smtClean="0"/>
              <a:pPr/>
              <a:t>‹#›</a:t>
            </a:fld>
            <a:endParaRPr lang="en-GB" dirty="0"/>
          </a:p>
        </p:txBody>
      </p:sp>
    </p:spTree>
    <p:extLst>
      <p:ext uri="{BB962C8B-B14F-4D97-AF65-F5344CB8AC3E}">
        <p14:creationId xmlns:p14="http://schemas.microsoft.com/office/powerpoint/2010/main" val="1477462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361F782-ABC0-E04B-BA52-E0A1C8361E5D}" type="datetimeFigureOut">
              <a:rPr lang="en-US" smtClean="0"/>
              <a:pPr/>
              <a:t>12/19/17</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79F7BDDE-05AE-3744-8942-DAD622D82C4D}" type="slidenum">
              <a:rPr lang="en-GB" smtClean="0"/>
              <a:pPr/>
              <a:t>‹#›</a:t>
            </a:fld>
            <a:endParaRPr lang="en-GB" dirty="0"/>
          </a:p>
        </p:txBody>
      </p:sp>
    </p:spTree>
    <p:extLst>
      <p:ext uri="{BB962C8B-B14F-4D97-AF65-F5344CB8AC3E}">
        <p14:creationId xmlns:p14="http://schemas.microsoft.com/office/powerpoint/2010/main" val="1609344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361F782-ABC0-E04B-BA52-E0A1C8361E5D}" type="datetimeFigureOut">
              <a:rPr lang="en-US" smtClean="0"/>
              <a:pPr/>
              <a:t>12/19/17</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F7BDDE-05AE-3744-8942-DAD622D82C4D}" type="slidenum">
              <a:rPr lang="en-GB" smtClean="0"/>
              <a:pPr/>
              <a:t>‹#›</a:t>
            </a:fld>
            <a:endParaRPr lang="en-GB" dirty="0"/>
          </a:p>
        </p:txBody>
      </p:sp>
    </p:spTree>
    <p:extLst>
      <p:ext uri="{BB962C8B-B14F-4D97-AF65-F5344CB8AC3E}">
        <p14:creationId xmlns:p14="http://schemas.microsoft.com/office/powerpoint/2010/main" val="2956538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61F782-ABC0-E04B-BA52-E0A1C8361E5D}" type="datetimeFigureOut">
              <a:rPr lang="en-US" smtClean="0"/>
              <a:pPr/>
              <a:t>12/19/17</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F7BDDE-05AE-3744-8942-DAD622D82C4D}" type="slidenum">
              <a:rPr lang="en-GB" smtClean="0"/>
              <a:pPr/>
              <a:t>‹#›</a:t>
            </a:fld>
            <a:endParaRPr lang="en-GB" dirty="0"/>
          </a:p>
        </p:txBody>
      </p:sp>
    </p:spTree>
    <p:extLst>
      <p:ext uri="{BB962C8B-B14F-4D97-AF65-F5344CB8AC3E}">
        <p14:creationId xmlns:p14="http://schemas.microsoft.com/office/powerpoint/2010/main" val="1832584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61F782-ABC0-E04B-BA52-E0A1C8361E5D}" type="datetimeFigureOut">
              <a:rPr lang="en-US" smtClean="0"/>
              <a:pPr/>
              <a:t>12/19/17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F7BDDE-05AE-3744-8942-DAD622D82C4D}" type="slidenum">
              <a:rPr lang="en-GB" smtClean="0"/>
              <a:pPr/>
              <a:t>‹#›</a:t>
            </a:fld>
            <a:endParaRPr lang="en-GB" dirty="0"/>
          </a:p>
        </p:txBody>
      </p:sp>
    </p:spTree>
    <p:extLst>
      <p:ext uri="{BB962C8B-B14F-4D97-AF65-F5344CB8AC3E}">
        <p14:creationId xmlns:p14="http://schemas.microsoft.com/office/powerpoint/2010/main" val="841574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61F782-ABC0-E04B-BA52-E0A1C8361E5D}" type="datetimeFigureOut">
              <a:rPr lang="en-US" smtClean="0"/>
              <a:pPr/>
              <a:t>12/19/17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F7BDDE-05AE-3744-8942-DAD622D82C4D}" type="slidenum">
              <a:rPr lang="en-GB" smtClean="0"/>
              <a:pPr/>
              <a:t>‹#›</a:t>
            </a:fld>
            <a:endParaRPr lang="en-GB" dirty="0"/>
          </a:p>
        </p:txBody>
      </p:sp>
    </p:spTree>
    <p:extLst>
      <p:ext uri="{BB962C8B-B14F-4D97-AF65-F5344CB8AC3E}">
        <p14:creationId xmlns:p14="http://schemas.microsoft.com/office/powerpoint/2010/main" val="5605163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61F782-ABC0-E04B-BA52-E0A1C8361E5D}" type="datetimeFigureOut">
              <a:rPr lang="en-US" smtClean="0"/>
              <a:pPr/>
              <a:t>12/19/17</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F7BDDE-05AE-3744-8942-DAD622D82C4D}" type="slidenum">
              <a:rPr lang="en-GB" smtClean="0"/>
              <a:pPr/>
              <a:t>‹#›</a:t>
            </a:fld>
            <a:endParaRPr lang="en-GB" dirty="0"/>
          </a:p>
        </p:txBody>
      </p:sp>
    </p:spTree>
    <p:extLst>
      <p:ext uri="{BB962C8B-B14F-4D97-AF65-F5344CB8AC3E}">
        <p14:creationId xmlns:p14="http://schemas.microsoft.com/office/powerpoint/2010/main" val="2184953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3.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3.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5.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5.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2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2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21.jpeg"/></Relationships>
</file>

<file path=ppt/slides/_rels/slide34.xml.rels><?xml version="1.0" encoding="UTF-8" standalone="yes"?>
<Relationships xmlns="http://schemas.openxmlformats.org/package/2006/relationships"><Relationship Id="rId3" Type="http://schemas.openxmlformats.org/officeDocument/2006/relationships/hyperlink" Target="http://www.businessballs.com/howardgardnermultipleintelligences.htm" TargetMode="External"/><Relationship Id="rId4" Type="http://schemas.openxmlformats.org/officeDocument/2006/relationships/image" Target="../media/image22.jpeg"/><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2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2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2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2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5.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25.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2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2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27.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27.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28.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28.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29.jpeg"/></Relationships>
</file>

<file path=ppt/slides/_rels/slide49.xml.rels><?xml version="1.0" encoding="UTF-8" standalone="yes"?>
<Relationships xmlns="http://schemas.openxmlformats.org/package/2006/relationships"><Relationship Id="rId3" Type="http://schemas.openxmlformats.org/officeDocument/2006/relationships/hyperlink" Target="http://studentcreatedmediaprojects.wikispaces.com/PowerPoint+-+Choose+Your+Own+Adventure" TargetMode="External"/><Relationship Id="rId4" Type="http://schemas.openxmlformats.org/officeDocument/2006/relationships/image" Target="../media/image29.jpeg"/><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3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31.jpg"/></Relationships>
</file>

<file path=ppt/slides/_rels/slide54.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3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36.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3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6.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3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3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40.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41.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42.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43.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4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45.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4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7.tif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4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8.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49.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49.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50.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50.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51.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52.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8.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53.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4.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55.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4.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5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5800" y="1177636"/>
            <a:ext cx="7772400" cy="1470025"/>
          </a:xfrm>
        </p:spPr>
        <p:txBody>
          <a:bodyPr/>
          <a:lstStyle/>
          <a:p>
            <a:endParaRPr lang="en-AU" dirty="0"/>
          </a:p>
        </p:txBody>
      </p:sp>
      <p:pic>
        <p:nvPicPr>
          <p:cNvPr id="6" name="Picture 5" descr="pagebackgroundPLP.jpg"/>
          <p:cNvPicPr>
            <a:picLocks noChangeAspect="1"/>
          </p:cNvPicPr>
          <p:nvPr/>
        </p:nvPicPr>
        <p:blipFill>
          <a:blip r:embed="rId2"/>
          <a:stretch>
            <a:fillRect/>
          </a:stretch>
        </p:blipFill>
        <p:spPr>
          <a:xfrm>
            <a:off x="0" y="0"/>
            <a:ext cx="9144000" cy="6858000"/>
          </a:xfrm>
          <a:prstGeom prst="rect">
            <a:avLst/>
          </a:prstGeom>
        </p:spPr>
      </p:pic>
      <p:sp>
        <p:nvSpPr>
          <p:cNvPr id="3" name="Subtitle 2"/>
          <p:cNvSpPr>
            <a:spLocks noGrp="1"/>
          </p:cNvSpPr>
          <p:nvPr>
            <p:ph type="subTitle" idx="1"/>
          </p:nvPr>
        </p:nvSpPr>
        <p:spPr>
          <a:xfrm>
            <a:off x="3948529" y="3815795"/>
            <a:ext cx="6400800" cy="756227"/>
          </a:xfrm>
        </p:spPr>
        <p:txBody>
          <a:bodyPr/>
          <a:lstStyle/>
          <a:p>
            <a:r>
              <a:rPr lang="en-GB" dirty="0" smtClean="0">
                <a:latin typeface="Eksja"/>
                <a:cs typeface="Eksja"/>
              </a:rPr>
              <a:t>Teaching program</a:t>
            </a:r>
            <a:endParaRPr lang="en-GB" dirty="0">
              <a:latin typeface="Eksja"/>
              <a:cs typeface="Eksja"/>
            </a:endParaRPr>
          </a:p>
        </p:txBody>
      </p:sp>
      <p:pic>
        <p:nvPicPr>
          <p:cNvPr id="5" name="Picture 4" descr="mainbanner.jpg"/>
          <p:cNvPicPr>
            <a:picLocks noChangeAspect="1"/>
          </p:cNvPicPr>
          <p:nvPr/>
        </p:nvPicPr>
        <p:blipFill>
          <a:blip r:embed="rId3"/>
          <a:stretch>
            <a:fillRect/>
          </a:stretch>
        </p:blipFill>
        <p:spPr>
          <a:xfrm>
            <a:off x="333375" y="1205945"/>
            <a:ext cx="8477250" cy="2609850"/>
          </a:xfrm>
          <a:prstGeom prst="rect">
            <a:avLst/>
          </a:prstGeom>
        </p:spPr>
      </p:pic>
    </p:spTree>
    <p:extLst>
      <p:ext uri="{BB962C8B-B14F-4D97-AF65-F5344CB8AC3E}">
        <p14:creationId xmlns:p14="http://schemas.microsoft.com/office/powerpoint/2010/main" val="930380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frame.jpg"/>
          <p:cNvPicPr>
            <a:picLocks noChangeAspect="1"/>
          </p:cNvPicPr>
          <p:nvPr/>
        </p:nvPicPr>
        <p:blipFill>
          <a:blip r:embed="rId2"/>
          <a:stretch>
            <a:fillRect/>
          </a:stretch>
        </p:blipFill>
        <p:spPr>
          <a:xfrm>
            <a:off x="13850" y="13850"/>
            <a:ext cx="9144000" cy="6858000"/>
          </a:xfrm>
          <a:prstGeom prst="rect">
            <a:avLst/>
          </a:prstGeom>
        </p:spPr>
      </p:pic>
      <p:pic>
        <p:nvPicPr>
          <p:cNvPr id="4" name="Picture 3" descr="pagebackgroundPLP.jpg"/>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GB" dirty="0" smtClean="0">
                <a:latin typeface="Eksja" pitchFamily="18" charset="0"/>
                <a:cs typeface="Eksja"/>
              </a:rPr>
              <a:t>Features</a:t>
            </a:r>
            <a:endParaRPr lang="en-GB" dirty="0">
              <a:latin typeface="Eksja" pitchFamily="18" charset="0"/>
              <a:cs typeface="Eksja"/>
            </a:endParaRPr>
          </a:p>
        </p:txBody>
      </p:sp>
      <p:sp>
        <p:nvSpPr>
          <p:cNvPr id="3" name="Content Placeholder 2"/>
          <p:cNvSpPr>
            <a:spLocks noGrp="1"/>
          </p:cNvSpPr>
          <p:nvPr>
            <p:ph idx="1"/>
          </p:nvPr>
        </p:nvSpPr>
        <p:spPr/>
        <p:txBody>
          <a:bodyPr>
            <a:noAutofit/>
          </a:bodyPr>
          <a:lstStyle/>
          <a:p>
            <a:pPr marL="0" indent="0">
              <a:buNone/>
            </a:pPr>
            <a:r>
              <a:rPr lang="en-GB" sz="2400" b="1" dirty="0" smtClean="0">
                <a:latin typeface="Urbano" pitchFamily="34" charset="0"/>
                <a:cs typeface="Arial" pitchFamily="34" charset="0"/>
              </a:rPr>
              <a:t>Formative exercises:</a:t>
            </a:r>
          </a:p>
          <a:p>
            <a:pPr marL="0" indent="0">
              <a:buNone/>
            </a:pPr>
            <a:r>
              <a:rPr lang="en-GB" sz="2400" dirty="0" smtClean="0">
                <a:latin typeface="Urbano" pitchFamily="34" charset="0"/>
                <a:cs typeface="Arial" pitchFamily="34" charset="0"/>
              </a:rPr>
              <a:t>Some of the resources also have a list of formative exercises that teachers can use in this program. You </a:t>
            </a:r>
            <a:r>
              <a:rPr lang="en-GB" sz="2400" dirty="0" smtClean="0">
                <a:latin typeface="Urbano" pitchFamily="34" charset="0"/>
                <a:cs typeface="Arial" pitchFamily="34" charset="0"/>
              </a:rPr>
              <a:t>do not need to do </a:t>
            </a:r>
            <a:r>
              <a:rPr lang="en-GB" sz="2400" dirty="0" smtClean="0">
                <a:latin typeface="Urbano" pitchFamily="34" charset="0"/>
                <a:cs typeface="Arial" pitchFamily="34" charset="0"/>
              </a:rPr>
              <a:t>all, or any of the formative exercises. You could also use other formative exercises that you think are more appropriate for your students.</a:t>
            </a:r>
          </a:p>
        </p:txBody>
      </p:sp>
    </p:spTree>
    <p:extLst>
      <p:ext uri="{BB962C8B-B14F-4D97-AF65-F5344CB8AC3E}">
        <p14:creationId xmlns:p14="http://schemas.microsoft.com/office/powerpoint/2010/main" val="1558628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ro1.jpg"/>
          <p:cNvPicPr>
            <a:picLocks noChangeAspect="1"/>
          </p:cNvPicPr>
          <p:nvPr/>
        </p:nvPicPr>
        <p:blipFill>
          <a:blip r:embed="rId2"/>
          <a:stretch>
            <a:fillRect/>
          </a:stretch>
        </p:blipFill>
        <p:spPr>
          <a:xfrm>
            <a:off x="0" y="0"/>
            <a:ext cx="9144000" cy="6858000"/>
          </a:xfrm>
          <a:prstGeom prst="rect">
            <a:avLst/>
          </a:prstGeom>
        </p:spPr>
      </p:pic>
      <p:sp>
        <p:nvSpPr>
          <p:cNvPr id="5" name="Title 4"/>
          <p:cNvSpPr>
            <a:spLocks noGrp="1"/>
          </p:cNvSpPr>
          <p:nvPr>
            <p:ph type="title"/>
          </p:nvPr>
        </p:nvSpPr>
        <p:spPr>
          <a:xfrm>
            <a:off x="722313" y="5099650"/>
            <a:ext cx="7772400" cy="1362075"/>
          </a:xfrm>
        </p:spPr>
        <p:txBody>
          <a:bodyPr/>
          <a:lstStyle/>
          <a:p>
            <a:r>
              <a:rPr lang="en-GB" dirty="0" smtClean="0"/>
              <a:t>Understanding the five SKILLS</a:t>
            </a:r>
            <a:endParaRPr lang="en-GB" dirty="0"/>
          </a:p>
        </p:txBody>
      </p:sp>
    </p:spTree>
    <p:extLst>
      <p:ext uri="{BB962C8B-B14F-4D97-AF65-F5344CB8AC3E}">
        <p14:creationId xmlns:p14="http://schemas.microsoft.com/office/powerpoint/2010/main" val="3434395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Autofit/>
          </a:bodyPr>
          <a:lstStyle/>
          <a:p>
            <a:r>
              <a:rPr lang="en-GB" dirty="0" smtClean="0">
                <a:latin typeface="Eksja" pitchFamily="18" charset="0"/>
                <a:cs typeface="Eksja"/>
              </a:rPr>
              <a:t>The five skills</a:t>
            </a:r>
            <a:endParaRPr lang="en-GB" dirty="0">
              <a:latin typeface="Eksja" pitchFamily="18" charset="0"/>
              <a:cs typeface="Eksja"/>
            </a:endParaRPr>
          </a:p>
        </p:txBody>
      </p:sp>
      <p:sp>
        <p:nvSpPr>
          <p:cNvPr id="7" name="Content Placeholder 6"/>
          <p:cNvSpPr>
            <a:spLocks noGrp="1"/>
          </p:cNvSpPr>
          <p:nvPr>
            <p:ph sz="half" idx="2"/>
          </p:nvPr>
        </p:nvSpPr>
        <p:spPr>
          <a:xfrm>
            <a:off x="3740727" y="1274618"/>
            <a:ext cx="4946074" cy="5172386"/>
          </a:xfrm>
        </p:spPr>
        <p:txBody>
          <a:bodyPr>
            <a:noAutofit/>
          </a:bodyPr>
          <a:lstStyle/>
          <a:p>
            <a:pPr marL="0" indent="0">
              <a:buNone/>
            </a:pPr>
            <a:r>
              <a:rPr lang="en-GB" sz="1800" b="1" dirty="0" smtClean="0">
                <a:latin typeface="Urbano" pitchFamily="34" charset="0"/>
                <a:cs typeface="Arial" pitchFamily="34" charset="0"/>
              </a:rPr>
              <a:t>Purpose:</a:t>
            </a:r>
            <a:r>
              <a:rPr lang="en-GB" sz="1800" b="1" dirty="0">
                <a:latin typeface="Urbano" pitchFamily="34" charset="0"/>
                <a:cs typeface="Arial" pitchFamily="34" charset="0"/>
              </a:rPr>
              <a:t> </a:t>
            </a:r>
            <a:r>
              <a:rPr lang="en-GB" sz="1800" b="1" dirty="0" smtClean="0">
                <a:latin typeface="Urbano" pitchFamily="34" charset="0"/>
                <a:cs typeface="Arial" pitchFamily="34" charset="0"/>
              </a:rPr>
              <a:t>To introduce the five skills to students. </a:t>
            </a:r>
          </a:p>
          <a:p>
            <a:pPr marL="0" indent="0">
              <a:buNone/>
            </a:pPr>
            <a:endParaRPr lang="en-GB" sz="1800" dirty="0" smtClean="0">
              <a:latin typeface="Urbano" pitchFamily="34" charset="0"/>
              <a:cs typeface="Arial" pitchFamily="34" charset="0"/>
            </a:endParaRPr>
          </a:p>
          <a:p>
            <a:pPr marL="0" indent="0">
              <a:buNone/>
            </a:pPr>
            <a:r>
              <a:rPr lang="en-GB" sz="1800" dirty="0" smtClean="0">
                <a:latin typeface="Urbano" pitchFamily="34" charset="0"/>
                <a:cs typeface="Arial" pitchFamily="34" charset="0"/>
              </a:rPr>
              <a:t>Non linear format: Content covers a definition of the skills and an illustrative example of each. Users can choose which </a:t>
            </a:r>
            <a:r>
              <a:rPr lang="en-GB" sz="1800" dirty="0" smtClean="0">
                <a:latin typeface="Urbano" pitchFamily="34" charset="0"/>
                <a:cs typeface="Arial" pitchFamily="34" charset="0"/>
              </a:rPr>
              <a:t>skill </a:t>
            </a:r>
            <a:r>
              <a:rPr lang="en-GB" sz="1800" dirty="0" smtClean="0">
                <a:latin typeface="Urbano" pitchFamily="34" charset="0"/>
                <a:cs typeface="Arial" pitchFamily="34" charset="0"/>
              </a:rPr>
              <a:t>to explore, whether they want to look at just the definition or the definition and then example. </a:t>
            </a:r>
          </a:p>
          <a:p>
            <a:pPr marL="0" indent="0">
              <a:buNone/>
            </a:pPr>
            <a:endParaRPr lang="en-GB" sz="1800" dirty="0">
              <a:latin typeface="Urbano" pitchFamily="34" charset="0"/>
              <a:cs typeface="Arial" pitchFamily="34" charset="0"/>
            </a:endParaRPr>
          </a:p>
          <a:p>
            <a:pPr marL="0" indent="0">
              <a:buNone/>
            </a:pPr>
            <a:r>
              <a:rPr lang="en-GB" sz="1800" dirty="0" smtClean="0">
                <a:latin typeface="Urbano" pitchFamily="34" charset="0"/>
                <a:cs typeface="Arial" pitchFamily="34" charset="0"/>
              </a:rPr>
              <a:t>Use: Can be used to introduce the five skills to students all at once, or one </a:t>
            </a:r>
            <a:r>
              <a:rPr lang="en-GB" sz="1800" dirty="0" smtClean="0">
                <a:latin typeface="Urbano" pitchFamily="34" charset="0"/>
                <a:cs typeface="Arial" pitchFamily="34" charset="0"/>
              </a:rPr>
              <a:t>skill </a:t>
            </a:r>
            <a:r>
              <a:rPr lang="en-GB" sz="1800" dirty="0" smtClean="0">
                <a:latin typeface="Urbano" pitchFamily="34" charset="0"/>
                <a:cs typeface="Arial" pitchFamily="34" charset="0"/>
              </a:rPr>
              <a:t>at a time. Can focus on exploring all of </a:t>
            </a:r>
            <a:r>
              <a:rPr lang="en-GB" sz="1800" dirty="0" smtClean="0">
                <a:latin typeface="Urbano" pitchFamily="34" charset="0"/>
                <a:cs typeface="Arial" pitchFamily="34" charset="0"/>
              </a:rPr>
              <a:t>the materials </a:t>
            </a:r>
            <a:r>
              <a:rPr lang="en-GB" sz="1800" dirty="0" smtClean="0">
                <a:latin typeface="Urbano" pitchFamily="34" charset="0"/>
                <a:cs typeface="Arial" pitchFamily="34" charset="0"/>
              </a:rPr>
              <a:t>about one skill and then come back to this document and focus on the next skill.</a:t>
            </a:r>
          </a:p>
          <a:p>
            <a:pPr marL="0" indent="0">
              <a:buNone/>
            </a:pPr>
            <a:endParaRPr lang="en-GB" sz="1500" dirty="0">
              <a:latin typeface="Urbano" pitchFamily="34" charset="0"/>
              <a:cs typeface="Arial"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862" y="2225487"/>
            <a:ext cx="3316453" cy="2486590"/>
          </a:xfrm>
          <a:prstGeom prst="rect">
            <a:avLst/>
          </a:prstGeom>
        </p:spPr>
      </p:pic>
    </p:spTree>
    <p:extLst>
      <p:ext uri="{BB962C8B-B14F-4D97-AF65-F5344CB8AC3E}">
        <p14:creationId xmlns:p14="http://schemas.microsoft.com/office/powerpoint/2010/main" val="2182400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Autofit/>
          </a:bodyPr>
          <a:lstStyle/>
          <a:p>
            <a:r>
              <a:rPr lang="en-GB" dirty="0" smtClean="0">
                <a:latin typeface="Eksja" pitchFamily="18" charset="0"/>
                <a:cs typeface="Eksja"/>
              </a:rPr>
              <a:t>The five skills (cont.)</a:t>
            </a:r>
            <a:endParaRPr lang="en-GB" dirty="0">
              <a:latin typeface="Eksja" pitchFamily="18" charset="0"/>
              <a:cs typeface="Eksja"/>
            </a:endParaRPr>
          </a:p>
        </p:txBody>
      </p:sp>
      <p:sp>
        <p:nvSpPr>
          <p:cNvPr id="7" name="Content Placeholder 6"/>
          <p:cNvSpPr>
            <a:spLocks noGrp="1"/>
          </p:cNvSpPr>
          <p:nvPr>
            <p:ph sz="half" idx="2"/>
          </p:nvPr>
        </p:nvSpPr>
        <p:spPr>
          <a:xfrm>
            <a:off x="3740727" y="1211617"/>
            <a:ext cx="4946074" cy="5581762"/>
          </a:xfrm>
        </p:spPr>
        <p:txBody>
          <a:bodyPr>
            <a:noAutofit/>
          </a:bodyPr>
          <a:lstStyle/>
          <a:p>
            <a:pPr marL="0" indent="0">
              <a:buNone/>
            </a:pPr>
            <a:r>
              <a:rPr lang="en-GB" sz="1800" b="1" dirty="0" smtClean="0">
                <a:latin typeface="Urbano" pitchFamily="34" charset="0"/>
                <a:cs typeface="Arial" pitchFamily="34" charset="0"/>
              </a:rPr>
              <a:t>Purpose:</a:t>
            </a:r>
            <a:r>
              <a:rPr lang="en-GB" sz="1800" b="1" dirty="0">
                <a:latin typeface="Urbano" pitchFamily="34" charset="0"/>
                <a:cs typeface="Arial" pitchFamily="34" charset="0"/>
              </a:rPr>
              <a:t> </a:t>
            </a:r>
            <a:r>
              <a:rPr lang="en-GB" sz="1800" b="1" dirty="0" smtClean="0">
                <a:latin typeface="Urbano" pitchFamily="34" charset="0"/>
                <a:cs typeface="Arial" pitchFamily="34" charset="0"/>
              </a:rPr>
              <a:t>To introduce the five skills to students. </a:t>
            </a:r>
          </a:p>
          <a:p>
            <a:pPr marL="0" indent="0">
              <a:buNone/>
            </a:pPr>
            <a:endParaRPr lang="en-GB" sz="1800" dirty="0" smtClean="0">
              <a:latin typeface="Urbano" pitchFamily="34" charset="0"/>
              <a:cs typeface="Arial" pitchFamily="34" charset="0"/>
            </a:endParaRPr>
          </a:p>
          <a:p>
            <a:pPr marL="0" indent="0">
              <a:buNone/>
            </a:pPr>
            <a:endParaRPr lang="en-GB" sz="1800" dirty="0">
              <a:latin typeface="Urbano" pitchFamily="34" charset="0"/>
              <a:cs typeface="Arial" pitchFamily="34" charset="0"/>
            </a:endParaRPr>
          </a:p>
          <a:p>
            <a:pPr marL="0" indent="0">
              <a:buNone/>
            </a:pPr>
            <a:r>
              <a:rPr lang="en-GB" sz="1800" dirty="0" smtClean="0">
                <a:latin typeface="Urbano" pitchFamily="34" charset="0"/>
                <a:cs typeface="Arial" pitchFamily="34" charset="0"/>
              </a:rPr>
              <a:t>Formative activities: </a:t>
            </a:r>
          </a:p>
          <a:p>
            <a:r>
              <a:rPr lang="en-GB" sz="1800" dirty="0" smtClean="0">
                <a:latin typeface="Urbano" pitchFamily="34" charset="0"/>
                <a:cs typeface="Arial" pitchFamily="34" charset="0"/>
              </a:rPr>
              <a:t>Can skip the provided examples and get students to come up with their own (verbal? In groups?) and present to class.</a:t>
            </a:r>
          </a:p>
          <a:p>
            <a:r>
              <a:rPr lang="en-GB" sz="1800" dirty="0" smtClean="0">
                <a:latin typeface="Urbano" pitchFamily="34" charset="0"/>
                <a:cs typeface="Arial" pitchFamily="34" charset="0"/>
              </a:rPr>
              <a:t>Identify examples as a class and list on board.</a:t>
            </a:r>
          </a:p>
          <a:p>
            <a:r>
              <a:rPr lang="en-GB" sz="1800" dirty="0" smtClean="0">
                <a:latin typeface="Urbano" pitchFamily="34" charset="0"/>
                <a:cs typeface="Arial" pitchFamily="34" charset="0"/>
              </a:rPr>
              <a:t>Identify which parts of a typical school day could be linked to a </a:t>
            </a:r>
            <a:r>
              <a:rPr lang="en-GB" sz="1800" dirty="0" smtClean="0">
                <a:latin typeface="Urbano" pitchFamily="34" charset="0"/>
                <a:cs typeface="Arial" pitchFamily="34" charset="0"/>
              </a:rPr>
              <a:t>skill </a:t>
            </a:r>
            <a:r>
              <a:rPr lang="en-GB" sz="1800" dirty="0" smtClean="0">
                <a:latin typeface="Urbano" pitchFamily="34" charset="0"/>
                <a:cs typeface="Arial" pitchFamily="34" charset="0"/>
              </a:rPr>
              <a:t>(learning=school work, work=teaching, cleaning </a:t>
            </a:r>
            <a:r>
              <a:rPr lang="en-GB" sz="1800" dirty="0" err="1" smtClean="0">
                <a:latin typeface="Urbano" pitchFamily="34" charset="0"/>
                <a:cs typeface="Arial" pitchFamily="34" charset="0"/>
              </a:rPr>
              <a:t>etc</a:t>
            </a:r>
            <a:r>
              <a:rPr lang="en-GB" sz="1800" dirty="0" smtClean="0">
                <a:latin typeface="Urbano" pitchFamily="34" charset="0"/>
                <a:cs typeface="Arial" pitchFamily="34" charset="0"/>
              </a:rPr>
              <a:t>).</a:t>
            </a:r>
            <a:endParaRPr lang="en-GB" sz="1800" dirty="0">
              <a:latin typeface="Urbano" pitchFamily="34" charset="0"/>
              <a:cs typeface="Arial"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586" y="2225487"/>
            <a:ext cx="3316453" cy="2486590"/>
          </a:xfrm>
          <a:prstGeom prst="rect">
            <a:avLst/>
          </a:prstGeom>
        </p:spPr>
      </p:pic>
    </p:spTree>
    <p:extLst>
      <p:ext uri="{BB962C8B-B14F-4D97-AF65-F5344CB8AC3E}">
        <p14:creationId xmlns:p14="http://schemas.microsoft.com/office/powerpoint/2010/main" val="2182400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lideframe.jpg"/>
          <p:cNvPicPr>
            <a:picLocks noChangeAspect="1"/>
          </p:cNvPicPr>
          <p:nvPr/>
        </p:nvPicPr>
        <p:blipFill>
          <a:blip r:embed="rId2"/>
          <a:stretch>
            <a:fillRect/>
          </a:stretch>
        </p:blipFill>
        <p:spPr>
          <a:xfrm>
            <a:off x="13850" y="13850"/>
            <a:ext cx="9144000" cy="6858000"/>
          </a:xfrm>
          <a:prstGeom prst="rect">
            <a:avLst/>
          </a:prstGeom>
        </p:spPr>
      </p:pic>
      <p:sp>
        <p:nvSpPr>
          <p:cNvPr id="2" name="Title 1"/>
          <p:cNvSpPr>
            <a:spLocks noGrp="1"/>
          </p:cNvSpPr>
          <p:nvPr>
            <p:ph type="title"/>
          </p:nvPr>
        </p:nvSpPr>
        <p:spPr/>
        <p:txBody>
          <a:bodyPr>
            <a:normAutofit/>
          </a:bodyPr>
          <a:lstStyle/>
          <a:p>
            <a:r>
              <a:rPr lang="en-GB" sz="4000" dirty="0" smtClean="0">
                <a:latin typeface="Eksja" pitchFamily="18" charset="0"/>
                <a:cs typeface="Eksja"/>
              </a:rPr>
              <a:t>Activities</a:t>
            </a:r>
            <a:endParaRPr lang="en-GB" sz="4000" dirty="0">
              <a:latin typeface="Eksja" pitchFamily="18" charset="0"/>
              <a:cs typeface="Eksja"/>
            </a:endParaRPr>
          </a:p>
        </p:txBody>
      </p:sp>
      <p:sp>
        <p:nvSpPr>
          <p:cNvPr id="3" name="Text Placeholder 2"/>
          <p:cNvSpPr>
            <a:spLocks noGrp="1"/>
          </p:cNvSpPr>
          <p:nvPr>
            <p:ph type="body" idx="1"/>
          </p:nvPr>
        </p:nvSpPr>
        <p:spPr/>
        <p:txBody>
          <a:bodyPr/>
          <a:lstStyle/>
          <a:p>
            <a:r>
              <a:rPr lang="en-GB" dirty="0" smtClean="0">
                <a:latin typeface="+mj-lt"/>
                <a:cs typeface="Eksja"/>
              </a:rPr>
              <a:t>Formative</a:t>
            </a:r>
            <a:endParaRPr lang="en-GB" dirty="0">
              <a:latin typeface="+mj-lt"/>
              <a:cs typeface="Eksja"/>
            </a:endParaRPr>
          </a:p>
        </p:txBody>
      </p:sp>
      <p:sp>
        <p:nvSpPr>
          <p:cNvPr id="7" name="Content Placeholder 6"/>
          <p:cNvSpPr>
            <a:spLocks noGrp="1"/>
          </p:cNvSpPr>
          <p:nvPr>
            <p:ph sz="half" idx="2"/>
          </p:nvPr>
        </p:nvSpPr>
        <p:spPr/>
        <p:txBody>
          <a:bodyPr>
            <a:normAutofit/>
          </a:bodyPr>
          <a:lstStyle/>
          <a:p>
            <a:pPr marL="0" indent="0">
              <a:buNone/>
            </a:pPr>
            <a:r>
              <a:rPr lang="en-GB" dirty="0" smtClean="0">
                <a:latin typeface="Urbano" pitchFamily="34" charset="0"/>
                <a:cs typeface="Arial" pitchFamily="34" charset="0"/>
              </a:rPr>
              <a:t>Teachers can choose to have students complete any or none of the suggested formative exercises. They can develop their own or simply focus only on the summative activity item.</a:t>
            </a:r>
            <a:endParaRPr lang="en-GB" dirty="0">
              <a:latin typeface="Urbano" pitchFamily="34" charset="0"/>
              <a:cs typeface="Arial" pitchFamily="34" charset="0"/>
            </a:endParaRPr>
          </a:p>
        </p:txBody>
      </p:sp>
      <p:sp>
        <p:nvSpPr>
          <p:cNvPr id="4" name="Text Placeholder 3"/>
          <p:cNvSpPr>
            <a:spLocks noGrp="1"/>
          </p:cNvSpPr>
          <p:nvPr>
            <p:ph type="body" sz="quarter" idx="3"/>
          </p:nvPr>
        </p:nvSpPr>
        <p:spPr/>
        <p:txBody>
          <a:bodyPr/>
          <a:lstStyle/>
          <a:p>
            <a:r>
              <a:rPr lang="en-GB" dirty="0" smtClean="0">
                <a:latin typeface="+mj-lt"/>
                <a:cs typeface="Eksja"/>
              </a:rPr>
              <a:t>Summative</a:t>
            </a:r>
            <a:endParaRPr lang="en-GB" dirty="0">
              <a:latin typeface="+mj-lt"/>
              <a:cs typeface="Eksja"/>
            </a:endParaRPr>
          </a:p>
        </p:txBody>
      </p:sp>
      <p:sp>
        <p:nvSpPr>
          <p:cNvPr id="5" name="Content Placeholder 4"/>
          <p:cNvSpPr>
            <a:spLocks noGrp="1"/>
          </p:cNvSpPr>
          <p:nvPr>
            <p:ph sz="quarter" idx="4"/>
          </p:nvPr>
        </p:nvSpPr>
        <p:spPr/>
        <p:txBody>
          <a:bodyPr>
            <a:normAutofit/>
          </a:bodyPr>
          <a:lstStyle/>
          <a:p>
            <a:pPr marL="0" indent="0">
              <a:buNone/>
            </a:pPr>
            <a:r>
              <a:rPr lang="en-GB" dirty="0" smtClean="0">
                <a:latin typeface="Urbano" pitchFamily="34" charset="0"/>
                <a:cs typeface="Arial" pitchFamily="34" charset="0"/>
              </a:rPr>
              <a:t>Students explain their understanding of the five skills and provide examples for each from their life experience or from family/friends/their community.</a:t>
            </a:r>
            <a:endParaRPr lang="en-GB" dirty="0">
              <a:latin typeface="Urbano" pitchFamily="34" charset="0"/>
              <a:cs typeface="Arial" pitchFamily="34" charset="0"/>
            </a:endParaRPr>
          </a:p>
        </p:txBody>
      </p:sp>
    </p:spTree>
    <p:extLst>
      <p:ext uri="{BB962C8B-B14F-4D97-AF65-F5344CB8AC3E}">
        <p14:creationId xmlns:p14="http://schemas.microsoft.com/office/powerpoint/2010/main" val="1570393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ro1.jpg"/>
          <p:cNvPicPr>
            <a:picLocks noChangeAspect="1"/>
          </p:cNvPicPr>
          <p:nvPr/>
        </p:nvPicPr>
        <p:blipFill>
          <a:blip r:embed="rId2"/>
          <a:stretch>
            <a:fillRect/>
          </a:stretch>
        </p:blipFill>
        <p:spPr>
          <a:xfrm>
            <a:off x="0" y="0"/>
            <a:ext cx="9144000" cy="6858000"/>
          </a:xfrm>
          <a:prstGeom prst="rect">
            <a:avLst/>
          </a:prstGeom>
        </p:spPr>
      </p:pic>
      <p:sp>
        <p:nvSpPr>
          <p:cNvPr id="6" name="Text Placeholder 5"/>
          <p:cNvSpPr>
            <a:spLocks noGrp="1"/>
          </p:cNvSpPr>
          <p:nvPr>
            <p:ph type="body" idx="1"/>
          </p:nvPr>
        </p:nvSpPr>
        <p:spPr>
          <a:xfrm>
            <a:off x="722313" y="4915688"/>
            <a:ext cx="7772400" cy="1500187"/>
          </a:xfrm>
        </p:spPr>
        <p:txBody>
          <a:bodyPr>
            <a:normAutofit/>
          </a:bodyPr>
          <a:lstStyle/>
          <a:p>
            <a:r>
              <a:rPr lang="en-GB" sz="2800" dirty="0" smtClean="0">
                <a:solidFill>
                  <a:schemeClr val="tx1"/>
                </a:solidFill>
                <a:latin typeface="Eksja" pitchFamily="18" charset="0"/>
                <a:cs typeface="Eksja"/>
              </a:rPr>
              <a:t>Communication</a:t>
            </a:r>
            <a:endParaRPr lang="en-GB" sz="2800" dirty="0">
              <a:solidFill>
                <a:schemeClr val="tx1"/>
              </a:solidFill>
              <a:latin typeface="Eksja" pitchFamily="18" charset="0"/>
              <a:cs typeface="Eksja"/>
            </a:endParaRPr>
          </a:p>
        </p:txBody>
      </p:sp>
    </p:spTree>
    <p:extLst>
      <p:ext uri="{BB962C8B-B14F-4D97-AF65-F5344CB8AC3E}">
        <p14:creationId xmlns:p14="http://schemas.microsoft.com/office/powerpoint/2010/main" val="966359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Is this a form of communication?</a:t>
            </a:r>
            <a:endParaRPr lang="en-GB" sz="2800" dirty="0">
              <a:latin typeface="Eksja" pitchFamily="18" charset="0"/>
              <a:cs typeface="Eksja"/>
            </a:endParaRPr>
          </a:p>
        </p:txBody>
      </p:sp>
      <p:sp>
        <p:nvSpPr>
          <p:cNvPr id="7" name="Content Placeholder 6"/>
          <p:cNvSpPr>
            <a:spLocks noGrp="1"/>
          </p:cNvSpPr>
          <p:nvPr>
            <p:ph sz="half" idx="2"/>
          </p:nvPr>
        </p:nvSpPr>
        <p:spPr>
          <a:xfrm>
            <a:off x="3887840" y="865242"/>
            <a:ext cx="4798961" cy="5581762"/>
          </a:xfrm>
        </p:spPr>
        <p:txBody>
          <a:bodyPr>
            <a:noAutofit/>
          </a:bodyPr>
          <a:lstStyle/>
          <a:p>
            <a:pPr marL="0" indent="0">
              <a:buNone/>
            </a:pPr>
            <a:r>
              <a:rPr lang="en-GB" sz="1800" b="1" dirty="0" smtClean="0">
                <a:latin typeface="Urbano" pitchFamily="34" charset="0"/>
                <a:cs typeface="Arial" pitchFamily="34" charset="0"/>
              </a:rPr>
              <a:t>Purpose:</a:t>
            </a:r>
            <a:r>
              <a:rPr lang="en-GB" sz="1800" b="1" dirty="0">
                <a:latin typeface="Urbano" pitchFamily="34" charset="0"/>
                <a:cs typeface="Arial" pitchFamily="34" charset="0"/>
              </a:rPr>
              <a:t> </a:t>
            </a:r>
            <a:r>
              <a:rPr lang="en-GB" sz="1800" b="1" dirty="0" smtClean="0">
                <a:latin typeface="Urbano" pitchFamily="34" charset="0"/>
                <a:cs typeface="Arial" pitchFamily="34" charset="0"/>
              </a:rPr>
              <a:t>To highlight the many different instances of communication in the community. An introductory presentation, like this one, has been created for each of the capabilities.</a:t>
            </a:r>
          </a:p>
          <a:p>
            <a:pPr marL="0" indent="0">
              <a:buNone/>
            </a:pPr>
            <a:endParaRPr lang="en-GB" sz="1800" dirty="0">
              <a:latin typeface="Urbano" pitchFamily="34" charset="0"/>
              <a:cs typeface="Arial" pitchFamily="34" charset="0"/>
            </a:endParaRPr>
          </a:p>
          <a:p>
            <a:pPr marL="0" indent="0">
              <a:buNone/>
            </a:pPr>
            <a:r>
              <a:rPr lang="en-GB" sz="1800" dirty="0" smtClean="0">
                <a:latin typeface="Urbano" pitchFamily="34" charset="0"/>
                <a:cs typeface="Arial" pitchFamily="34" charset="0"/>
              </a:rPr>
              <a:t>Non linear format: Content is navigated from the large grid of images. Hovering over the images should then show you a ‘rollover’ which reveals a text description of each. You don’t need to look at every branch included. This would probably be quite time consuming/boring</a:t>
            </a:r>
          </a:p>
          <a:p>
            <a:pPr marL="0" indent="0">
              <a:buNone/>
            </a:pPr>
            <a:endParaRPr lang="en-GB" sz="1800" dirty="0">
              <a:latin typeface="Urbano" pitchFamily="34" charset="0"/>
              <a:cs typeface="Arial" pitchFamily="34" charset="0"/>
            </a:endParaRPr>
          </a:p>
          <a:p>
            <a:pPr marL="0" indent="0">
              <a:buNone/>
            </a:pPr>
            <a:r>
              <a:rPr lang="en-GB" sz="1800" dirty="0" smtClean="0">
                <a:latin typeface="Urbano" pitchFamily="34" charset="0"/>
                <a:cs typeface="Arial" pitchFamily="34" charset="0"/>
              </a:rPr>
              <a:t>Use: Can be used to introduce communication as a skill in more depth or as a model of explaining what the skills are, as </a:t>
            </a:r>
            <a:r>
              <a:rPr lang="en-GB" sz="1800" dirty="0" smtClean="0">
                <a:latin typeface="Urbano" pitchFamily="34" charset="0"/>
                <a:cs typeface="Arial" pitchFamily="34" charset="0"/>
              </a:rPr>
              <a:t>suggested in </a:t>
            </a:r>
            <a:r>
              <a:rPr lang="en-GB" sz="1800" dirty="0" smtClean="0">
                <a:latin typeface="Urbano" pitchFamily="34" charset="0"/>
                <a:cs typeface="Arial" pitchFamily="34" charset="0"/>
              </a:rPr>
              <a:t>the first activity item.</a:t>
            </a:r>
            <a:endParaRPr lang="en-GB" sz="1800" dirty="0">
              <a:latin typeface="Urbano" pitchFamily="34" charset="0"/>
              <a:cs typeface="Arial" pitchFamily="34" charset="0"/>
            </a:endParaRPr>
          </a:p>
        </p:txBody>
      </p:sp>
      <p:pic>
        <p:nvPicPr>
          <p:cNvPr id="3" name="Content Placeholder 2" descr="Page_01 copy.tiff"/>
          <p:cNvPicPr>
            <a:picLocks noGrp="1" noChangeAspect="1"/>
          </p:cNvPicPr>
          <p:nvPr>
            <p:ph sz="half" idx="1"/>
          </p:nvPr>
        </p:nvPicPr>
        <p:blipFill>
          <a:blip r:embed="rId3" cstate="email">
            <a:extLst>
              <a:ext uri="{28A0092B-C50C-407E-A947-70E740481C1C}">
                <a14:useLocalDpi xmlns:a14="http://schemas.microsoft.com/office/drawing/2010/main"/>
              </a:ext>
            </a:extLst>
          </a:blip>
          <a:srcRect t="-24233" b="-24233"/>
          <a:stretch>
            <a:fillRect/>
          </a:stretch>
        </p:blipFill>
        <p:spPr>
          <a:xfrm>
            <a:off x="457200" y="1600201"/>
            <a:ext cx="3430640" cy="3844636"/>
          </a:xfrm>
        </p:spPr>
      </p:pic>
    </p:spTree>
    <p:extLst>
      <p:ext uri="{BB962C8B-B14F-4D97-AF65-F5344CB8AC3E}">
        <p14:creationId xmlns:p14="http://schemas.microsoft.com/office/powerpoint/2010/main" val="3509560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13448"/>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Is this a form of communication? (cont.)</a:t>
            </a:r>
            <a:endParaRPr lang="en-GB" sz="2800" dirty="0">
              <a:latin typeface="Eksja" pitchFamily="18" charset="0"/>
              <a:cs typeface="Eksja"/>
            </a:endParaRPr>
          </a:p>
        </p:txBody>
      </p:sp>
      <p:sp>
        <p:nvSpPr>
          <p:cNvPr id="7" name="Content Placeholder 6"/>
          <p:cNvSpPr>
            <a:spLocks noGrp="1"/>
          </p:cNvSpPr>
          <p:nvPr>
            <p:ph sz="half" idx="2"/>
          </p:nvPr>
        </p:nvSpPr>
        <p:spPr>
          <a:xfrm>
            <a:off x="3887840" y="865242"/>
            <a:ext cx="4798961" cy="5581762"/>
          </a:xfrm>
        </p:spPr>
        <p:txBody>
          <a:bodyPr>
            <a:noAutofit/>
          </a:bodyPr>
          <a:lstStyle/>
          <a:p>
            <a:pPr marL="0" indent="0">
              <a:buNone/>
            </a:pPr>
            <a:r>
              <a:rPr lang="en-GB" sz="1600" b="1" dirty="0" smtClean="0">
                <a:latin typeface="Urbano" pitchFamily="34" charset="0"/>
                <a:cs typeface="Arial" pitchFamily="34" charset="0"/>
              </a:rPr>
              <a:t>Purpose:</a:t>
            </a:r>
            <a:r>
              <a:rPr lang="en-GB" sz="1600" b="1" dirty="0">
                <a:latin typeface="Urbano" pitchFamily="34" charset="0"/>
                <a:cs typeface="Arial" pitchFamily="34" charset="0"/>
              </a:rPr>
              <a:t> </a:t>
            </a:r>
            <a:r>
              <a:rPr lang="en-GB" sz="1600" b="1" dirty="0" smtClean="0">
                <a:latin typeface="Urbano" pitchFamily="34" charset="0"/>
                <a:cs typeface="Arial" pitchFamily="34" charset="0"/>
              </a:rPr>
              <a:t>To highlight the many different instances of communication in the community. An introductory presentation, like this one, has been created for each of the capabilities.</a:t>
            </a:r>
          </a:p>
          <a:p>
            <a:pPr marL="0" indent="0">
              <a:buNone/>
            </a:pPr>
            <a:endParaRPr lang="en-GB" sz="1600" dirty="0">
              <a:latin typeface="Urbano" pitchFamily="34" charset="0"/>
              <a:cs typeface="Arial" pitchFamily="34" charset="0"/>
            </a:endParaRPr>
          </a:p>
          <a:p>
            <a:pPr marL="0" indent="0">
              <a:buNone/>
            </a:pPr>
            <a:r>
              <a:rPr lang="en-GB" sz="1600" dirty="0" smtClean="0">
                <a:latin typeface="Urbano" pitchFamily="34" charset="0"/>
                <a:cs typeface="Arial" pitchFamily="34" charset="0"/>
              </a:rPr>
              <a:t>Formative activities: </a:t>
            </a:r>
          </a:p>
          <a:p>
            <a:r>
              <a:rPr lang="en-GB" sz="1600" dirty="0" smtClean="0">
                <a:latin typeface="Urbano" pitchFamily="34" charset="0"/>
                <a:cs typeface="Arial" pitchFamily="34" charset="0"/>
              </a:rPr>
              <a:t>Students (individually or in groups) take one of each of the examples shown in the document and then expand on it, using their own experiences to illustrate.</a:t>
            </a:r>
          </a:p>
          <a:p>
            <a:r>
              <a:rPr lang="en-GB" sz="1600" dirty="0" smtClean="0">
                <a:latin typeface="Urbano" pitchFamily="34" charset="0"/>
                <a:cs typeface="Arial" pitchFamily="34" charset="0"/>
              </a:rPr>
              <a:t>Navigate from the main choice grid to the question (Is ___ a form of communication?) Class can discuss whether they think it is a form of communication and explain why. The move to answer slide and compare this answer to student answers.</a:t>
            </a:r>
          </a:p>
          <a:p>
            <a:r>
              <a:rPr lang="en-GB" sz="1600" dirty="0" smtClean="0">
                <a:latin typeface="Urbano" pitchFamily="34" charset="0"/>
                <a:cs typeface="Arial" pitchFamily="34" charset="0"/>
              </a:rPr>
              <a:t>Collect/take/draw/paint images of forms of communication in the community.</a:t>
            </a:r>
          </a:p>
          <a:p>
            <a:r>
              <a:rPr lang="en-GB" sz="1600" dirty="0" smtClean="0">
                <a:latin typeface="Urbano" pitchFamily="34" charset="0"/>
                <a:cs typeface="Arial" pitchFamily="34" charset="0"/>
              </a:rPr>
              <a:t>Collaborate as a class to come up with other definitions of communication and list on the board.</a:t>
            </a:r>
            <a:endParaRPr lang="en-GB" sz="1600" dirty="0">
              <a:latin typeface="Urbano" pitchFamily="34" charset="0"/>
              <a:cs typeface="Arial" pitchFamily="34" charset="0"/>
            </a:endParaRPr>
          </a:p>
        </p:txBody>
      </p:sp>
      <p:pic>
        <p:nvPicPr>
          <p:cNvPr id="3" name="Content Placeholder 2" descr="Page_01 copy.tiff"/>
          <p:cNvPicPr>
            <a:picLocks noGrp="1" noChangeAspect="1"/>
          </p:cNvPicPr>
          <p:nvPr>
            <p:ph sz="half" idx="1"/>
          </p:nvPr>
        </p:nvPicPr>
        <p:blipFill>
          <a:blip r:embed="rId3" cstate="email">
            <a:extLst>
              <a:ext uri="{28A0092B-C50C-407E-A947-70E740481C1C}">
                <a14:useLocalDpi xmlns:a14="http://schemas.microsoft.com/office/drawing/2010/main"/>
              </a:ext>
            </a:extLst>
          </a:blip>
          <a:srcRect t="-24233" b="-24233"/>
          <a:stretch>
            <a:fillRect/>
          </a:stretch>
        </p:blipFill>
        <p:spPr>
          <a:xfrm>
            <a:off x="457200" y="1600201"/>
            <a:ext cx="3430640" cy="3844636"/>
          </a:xfrm>
        </p:spPr>
      </p:pic>
    </p:spTree>
    <p:extLst>
      <p:ext uri="{BB962C8B-B14F-4D97-AF65-F5344CB8AC3E}">
        <p14:creationId xmlns:p14="http://schemas.microsoft.com/office/powerpoint/2010/main" val="3509560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Methods of communication</a:t>
            </a:r>
            <a:endParaRPr lang="en-GB" sz="2800" dirty="0">
              <a:latin typeface="Eksja" pitchFamily="18" charset="0"/>
              <a:cs typeface="Eksja"/>
            </a:endParaRPr>
          </a:p>
        </p:txBody>
      </p:sp>
      <p:sp>
        <p:nvSpPr>
          <p:cNvPr id="7" name="Content Placeholder 6"/>
          <p:cNvSpPr>
            <a:spLocks noGrp="1"/>
          </p:cNvSpPr>
          <p:nvPr>
            <p:ph sz="half" idx="2"/>
          </p:nvPr>
        </p:nvSpPr>
        <p:spPr>
          <a:xfrm>
            <a:off x="4114800" y="865242"/>
            <a:ext cx="4572001" cy="5581762"/>
          </a:xfrm>
        </p:spPr>
        <p:txBody>
          <a:bodyPr>
            <a:noAutofit/>
          </a:bodyPr>
          <a:lstStyle/>
          <a:p>
            <a:pPr marL="0" indent="0">
              <a:buNone/>
            </a:pPr>
            <a:r>
              <a:rPr lang="en-GB" sz="1700" b="1" dirty="0" smtClean="0">
                <a:latin typeface="Urbano" pitchFamily="34" charset="0"/>
                <a:cs typeface="Arial" pitchFamily="34" charset="0"/>
              </a:rPr>
              <a:t>Purpose:</a:t>
            </a:r>
            <a:r>
              <a:rPr lang="en-GB" sz="1700" b="1" dirty="0">
                <a:latin typeface="Urbano" pitchFamily="34" charset="0"/>
                <a:cs typeface="Arial" pitchFamily="34" charset="0"/>
              </a:rPr>
              <a:t> </a:t>
            </a:r>
            <a:r>
              <a:rPr lang="en-GB" sz="1700" b="1" dirty="0" smtClean="0">
                <a:latin typeface="Urbano" pitchFamily="34" charset="0"/>
                <a:cs typeface="Arial" pitchFamily="34" charset="0"/>
              </a:rPr>
              <a:t>To provide a more detailed explanation of the different forms of communication, using the My </a:t>
            </a:r>
            <a:r>
              <a:rPr lang="en-GB" sz="1700" b="1" dirty="0" err="1" smtClean="0">
                <a:latin typeface="Urbano" pitchFamily="34" charset="0"/>
                <a:cs typeface="Arial" pitchFamily="34" charset="0"/>
              </a:rPr>
              <a:t>Chooky</a:t>
            </a:r>
            <a:r>
              <a:rPr lang="en-GB" sz="1700" b="1" dirty="0" smtClean="0">
                <a:latin typeface="Urbano" pitchFamily="34" charset="0"/>
                <a:cs typeface="Arial" pitchFamily="34" charset="0"/>
              </a:rPr>
              <a:t> Brothers NT Mojos video as an example.</a:t>
            </a:r>
          </a:p>
          <a:p>
            <a:pPr marL="0" indent="0">
              <a:buNone/>
            </a:pPr>
            <a:endParaRPr lang="en-GB" sz="1700" dirty="0" smtClean="0">
              <a:latin typeface="Urbano" pitchFamily="34" charset="0"/>
              <a:cs typeface="Arial" pitchFamily="34" charset="0"/>
            </a:endParaRPr>
          </a:p>
          <a:p>
            <a:pPr marL="0" indent="0">
              <a:buNone/>
            </a:pPr>
            <a:endParaRPr lang="en-GB" sz="1700" dirty="0">
              <a:latin typeface="Urbano" pitchFamily="34" charset="0"/>
              <a:cs typeface="Arial" pitchFamily="34" charset="0"/>
            </a:endParaRPr>
          </a:p>
          <a:p>
            <a:pPr marL="0" indent="0">
              <a:buNone/>
            </a:pPr>
            <a:r>
              <a:rPr lang="en-GB" sz="1700" dirty="0" smtClean="0">
                <a:latin typeface="Urbano" pitchFamily="34" charset="0"/>
                <a:cs typeface="Arial" pitchFamily="34" charset="0"/>
              </a:rPr>
              <a:t>Formative activities: </a:t>
            </a:r>
          </a:p>
          <a:p>
            <a:r>
              <a:rPr lang="en-GB" sz="1700" dirty="0" smtClean="0">
                <a:latin typeface="Urbano" pitchFamily="34" charset="0"/>
                <a:cs typeface="Arial" pitchFamily="34" charset="0"/>
              </a:rPr>
              <a:t>Have students watch the video and try to identify the different forms of communication first, then review content in this unit</a:t>
            </a:r>
          </a:p>
          <a:p>
            <a:r>
              <a:rPr lang="en-GB" sz="1700" dirty="0" smtClean="0">
                <a:latin typeface="Urbano" pitchFamily="34" charset="0"/>
                <a:cs typeface="Arial" pitchFamily="34" charset="0"/>
              </a:rPr>
              <a:t>Discuss the different forms of communication in the video and how relationships (between aunty figure and young men, between older and younger dancers) alter communication</a:t>
            </a:r>
          </a:p>
          <a:p>
            <a:r>
              <a:rPr lang="en-GB" sz="1700" dirty="0" smtClean="0">
                <a:latin typeface="Urbano" pitchFamily="34" charset="0"/>
                <a:cs typeface="Arial" pitchFamily="34" charset="0"/>
              </a:rPr>
              <a:t>Film themselves doing something (hanging out with friends, in class) or watch a video and identify the different forms of communication being used</a:t>
            </a:r>
            <a:endParaRPr lang="en-GB" sz="1700" dirty="0">
              <a:latin typeface="Urbano" pitchFamily="34" charset="0"/>
              <a:cs typeface="Arial" pitchFamily="34" charset="0"/>
            </a:endParaRPr>
          </a:p>
        </p:txBody>
      </p:sp>
      <p:pic>
        <p:nvPicPr>
          <p:cNvPr id="3" name="Content Placeholder 2" descr="Page_01.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33" b="-24233"/>
          <a:stretch>
            <a:fillRect/>
          </a:stretch>
        </p:blipFill>
        <p:spPr>
          <a:xfrm>
            <a:off x="457200" y="1600200"/>
            <a:ext cx="3657600" cy="4098985"/>
          </a:xfrm>
        </p:spPr>
      </p:pic>
    </p:spTree>
    <p:extLst>
      <p:ext uri="{BB962C8B-B14F-4D97-AF65-F5344CB8AC3E}">
        <p14:creationId xmlns:p14="http://schemas.microsoft.com/office/powerpoint/2010/main" val="2709417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Methods of communication (cont.)</a:t>
            </a:r>
            <a:endParaRPr lang="en-GB" sz="2800" dirty="0">
              <a:latin typeface="Eksja" pitchFamily="18" charset="0"/>
              <a:cs typeface="Eksja"/>
            </a:endParaRPr>
          </a:p>
        </p:txBody>
      </p:sp>
      <p:sp>
        <p:nvSpPr>
          <p:cNvPr id="7" name="Content Placeholder 6"/>
          <p:cNvSpPr>
            <a:spLocks noGrp="1"/>
          </p:cNvSpPr>
          <p:nvPr>
            <p:ph sz="half" idx="2"/>
          </p:nvPr>
        </p:nvSpPr>
        <p:spPr>
          <a:xfrm>
            <a:off x="4114800" y="865242"/>
            <a:ext cx="4572001" cy="5581762"/>
          </a:xfrm>
        </p:spPr>
        <p:txBody>
          <a:bodyPr>
            <a:noAutofit/>
          </a:bodyPr>
          <a:lstStyle/>
          <a:p>
            <a:pPr marL="0" indent="0">
              <a:buNone/>
            </a:pPr>
            <a:r>
              <a:rPr lang="en-GB" sz="1700" b="1" dirty="0" smtClean="0">
                <a:latin typeface="Urbano" pitchFamily="34" charset="0"/>
                <a:cs typeface="Arial" pitchFamily="34" charset="0"/>
              </a:rPr>
              <a:t>Purpose:</a:t>
            </a:r>
            <a:r>
              <a:rPr lang="en-GB" sz="1700" b="1" dirty="0">
                <a:latin typeface="Urbano" pitchFamily="34" charset="0"/>
                <a:cs typeface="Arial" pitchFamily="34" charset="0"/>
              </a:rPr>
              <a:t> </a:t>
            </a:r>
            <a:r>
              <a:rPr lang="en-GB" sz="1700" b="1" dirty="0" smtClean="0">
                <a:latin typeface="Urbano" pitchFamily="34" charset="0"/>
                <a:cs typeface="Arial" pitchFamily="34" charset="0"/>
              </a:rPr>
              <a:t>To provide a more detailed explanation of the different forms of communication, using the My </a:t>
            </a:r>
            <a:r>
              <a:rPr lang="en-GB" sz="1700" b="1" dirty="0" err="1" smtClean="0">
                <a:latin typeface="Urbano" pitchFamily="34" charset="0"/>
                <a:cs typeface="Arial" pitchFamily="34" charset="0"/>
              </a:rPr>
              <a:t>Chooky</a:t>
            </a:r>
            <a:r>
              <a:rPr lang="en-GB" sz="1700" b="1" dirty="0" smtClean="0">
                <a:latin typeface="Urbano" pitchFamily="34" charset="0"/>
                <a:cs typeface="Arial" pitchFamily="34" charset="0"/>
              </a:rPr>
              <a:t> Brothers NT Mojos video as an example.</a:t>
            </a:r>
          </a:p>
          <a:p>
            <a:pPr marL="0" indent="0">
              <a:buNone/>
            </a:pPr>
            <a:endParaRPr lang="en-GB" sz="1700" dirty="0" smtClean="0">
              <a:latin typeface="Urbano" pitchFamily="34" charset="0"/>
              <a:cs typeface="Arial" pitchFamily="34" charset="0"/>
            </a:endParaRPr>
          </a:p>
          <a:p>
            <a:pPr marL="0" indent="0">
              <a:buNone/>
            </a:pPr>
            <a:endParaRPr lang="en-GB" sz="1700" dirty="0">
              <a:latin typeface="Urbano" pitchFamily="34" charset="0"/>
              <a:cs typeface="Arial" pitchFamily="34" charset="0"/>
            </a:endParaRPr>
          </a:p>
          <a:p>
            <a:pPr marL="0" indent="0">
              <a:buNone/>
            </a:pPr>
            <a:r>
              <a:rPr lang="en-GB" sz="1700" dirty="0" smtClean="0">
                <a:latin typeface="Urbano" pitchFamily="34" charset="0"/>
                <a:cs typeface="Arial" pitchFamily="34" charset="0"/>
              </a:rPr>
              <a:t>Formative activities: </a:t>
            </a:r>
          </a:p>
          <a:p>
            <a:r>
              <a:rPr lang="en-GB" sz="1700" dirty="0" smtClean="0">
                <a:latin typeface="Urbano" pitchFamily="34" charset="0"/>
                <a:cs typeface="Arial" pitchFamily="34" charset="0"/>
              </a:rPr>
              <a:t>Have students watch the video and try to identify the different forms of communication first, then review content in this unit</a:t>
            </a:r>
          </a:p>
          <a:p>
            <a:r>
              <a:rPr lang="en-GB" sz="1700" dirty="0" smtClean="0">
                <a:latin typeface="Urbano" pitchFamily="34" charset="0"/>
                <a:cs typeface="Arial" pitchFamily="34" charset="0"/>
              </a:rPr>
              <a:t>Discuss the different forms of communication in the video and how relationships (between aunty figure and young men, between older and younger dancers) alter communication</a:t>
            </a:r>
          </a:p>
          <a:p>
            <a:r>
              <a:rPr lang="en-GB" sz="1700" dirty="0" smtClean="0">
                <a:latin typeface="Urbano" pitchFamily="34" charset="0"/>
                <a:cs typeface="Arial" pitchFamily="34" charset="0"/>
              </a:rPr>
              <a:t>Film themselves doing something (hanging out with friends, in class) or watch a video and identify the different forms of communication being used</a:t>
            </a:r>
            <a:endParaRPr lang="en-GB" sz="1700" dirty="0">
              <a:latin typeface="Urbano" pitchFamily="34" charset="0"/>
              <a:cs typeface="Arial" pitchFamily="34" charset="0"/>
            </a:endParaRPr>
          </a:p>
        </p:txBody>
      </p:sp>
      <p:pic>
        <p:nvPicPr>
          <p:cNvPr id="3" name="Content Placeholder 2" descr="Page_01.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33" b="-24233"/>
          <a:stretch>
            <a:fillRect/>
          </a:stretch>
        </p:blipFill>
        <p:spPr>
          <a:xfrm>
            <a:off x="457200" y="1600200"/>
            <a:ext cx="3657600" cy="4098985"/>
          </a:xfrm>
        </p:spPr>
      </p:pic>
    </p:spTree>
    <p:extLst>
      <p:ext uri="{BB962C8B-B14F-4D97-AF65-F5344CB8AC3E}">
        <p14:creationId xmlns:p14="http://schemas.microsoft.com/office/powerpoint/2010/main" val="2709417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frame.jpg"/>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817418" y="1035050"/>
            <a:ext cx="7578437" cy="1631216"/>
          </a:xfrm>
          <a:prstGeom prst="rect">
            <a:avLst/>
          </a:prstGeom>
          <a:noFill/>
        </p:spPr>
        <p:txBody>
          <a:bodyPr wrap="square" rtlCol="0">
            <a:spAutoFit/>
          </a:bodyPr>
          <a:lstStyle/>
          <a:p>
            <a:r>
              <a:rPr lang="en-GB" sz="2000" dirty="0" smtClean="0">
                <a:latin typeface="Urbano" pitchFamily="34" charset="0"/>
                <a:cs typeface="Arial" pitchFamily="34" charset="0"/>
              </a:rPr>
              <a:t>The materials for this course have been designed so that they may be used in sequence, or allow teachers to use only the resources that fit with their own teaching programs.</a:t>
            </a:r>
          </a:p>
          <a:p>
            <a:endParaRPr lang="en-GB" sz="2000" dirty="0" smtClean="0">
              <a:latin typeface="Urbano" pitchFamily="34" charset="0"/>
              <a:cs typeface="Arial" pitchFamily="34" charset="0"/>
            </a:endParaRPr>
          </a:p>
          <a:p>
            <a:r>
              <a:rPr lang="en-GB" sz="2000" dirty="0">
                <a:latin typeface="Urbano" pitchFamily="34" charset="0"/>
                <a:cs typeface="Arial" pitchFamily="34" charset="0"/>
              </a:rPr>
              <a:t>E</a:t>
            </a:r>
            <a:r>
              <a:rPr lang="en-GB" sz="2000" dirty="0" smtClean="0">
                <a:latin typeface="Urbano" pitchFamily="34" charset="0"/>
                <a:cs typeface="Arial" pitchFamily="34" charset="0"/>
              </a:rPr>
              <a:t>ach resource is profiled on the following pages, identifying what it can be used for</a:t>
            </a:r>
            <a:r>
              <a:rPr lang="en-GB" sz="2000" dirty="0">
                <a:latin typeface="Urbano" pitchFamily="34" charset="0"/>
                <a:cs typeface="Arial" pitchFamily="34" charset="0"/>
              </a:rPr>
              <a:t> </a:t>
            </a:r>
            <a:r>
              <a:rPr lang="en-GB" sz="2000" dirty="0" smtClean="0">
                <a:latin typeface="Urbano" pitchFamily="34" charset="0"/>
                <a:cs typeface="Arial" pitchFamily="34" charset="0"/>
              </a:rPr>
              <a:t>and possible formative activities. </a:t>
            </a:r>
            <a:endParaRPr lang="en-GB" sz="2000" dirty="0">
              <a:latin typeface="Urbano" pitchFamily="34" charset="0"/>
              <a:cs typeface="Arial" pitchFamily="34" charset="0"/>
            </a:endParaRPr>
          </a:p>
        </p:txBody>
      </p:sp>
    </p:spTree>
    <p:extLst>
      <p:ext uri="{BB962C8B-B14F-4D97-AF65-F5344CB8AC3E}">
        <p14:creationId xmlns:p14="http://schemas.microsoft.com/office/powerpoint/2010/main" val="1072472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Verbal communication in a job interview</a:t>
            </a:r>
            <a:endParaRPr lang="en-GB" sz="2800" dirty="0">
              <a:latin typeface="Eksja" pitchFamily="18" charset="0"/>
              <a:cs typeface="Eksja"/>
            </a:endParaRPr>
          </a:p>
        </p:txBody>
      </p:sp>
      <p:sp>
        <p:nvSpPr>
          <p:cNvPr id="7" name="Content Placeholder 6"/>
          <p:cNvSpPr>
            <a:spLocks noGrp="1"/>
          </p:cNvSpPr>
          <p:nvPr>
            <p:ph sz="half" idx="2"/>
          </p:nvPr>
        </p:nvSpPr>
        <p:spPr>
          <a:xfrm>
            <a:off x="3810000" y="865242"/>
            <a:ext cx="4876801" cy="5581762"/>
          </a:xfrm>
        </p:spPr>
        <p:txBody>
          <a:bodyPr>
            <a:noAutofit/>
          </a:bodyPr>
          <a:lstStyle/>
          <a:p>
            <a:pPr marL="0" indent="0">
              <a:buNone/>
            </a:pPr>
            <a:r>
              <a:rPr lang="en-GB" sz="1500" b="1" dirty="0" smtClean="0">
                <a:latin typeface="Urbano" pitchFamily="34" charset="0"/>
                <a:cs typeface="Arial" pitchFamily="34" charset="0"/>
              </a:rPr>
              <a:t>Purpose: To demonstrate how communication appropriateness changes depending on who you are talking to and what you want to achieve. Also to model appropriate work/job interview communication. </a:t>
            </a:r>
          </a:p>
          <a:p>
            <a:pPr marL="0" indent="0">
              <a:buNone/>
            </a:pPr>
            <a:endParaRPr lang="en-GB" sz="1500" dirty="0" smtClean="0">
              <a:latin typeface="Urbano" pitchFamily="34" charset="0"/>
              <a:cs typeface="Arial" pitchFamily="34" charset="0"/>
            </a:endParaRPr>
          </a:p>
          <a:p>
            <a:pPr marL="0" indent="0">
              <a:buNone/>
            </a:pPr>
            <a:r>
              <a:rPr lang="en-GB" sz="1500" dirty="0" smtClean="0">
                <a:latin typeface="Urbano" pitchFamily="34" charset="0"/>
                <a:cs typeface="Arial" pitchFamily="34" charset="0"/>
              </a:rPr>
              <a:t>Non linear format: Students can explore the consequences of different job applicant responses by working through the three questions. It would not be necessary to look through all of them, or even be successful in getting the job. Whilst the branching structure is such that students will keep getting sent back to the last question until they pick a more successful answer, it is not necessary to continue. Students can just quit the scenario after they have investigated a couple of consequences </a:t>
            </a:r>
          </a:p>
          <a:p>
            <a:pPr marL="0" indent="0">
              <a:buNone/>
            </a:pPr>
            <a:endParaRPr lang="en-GB" sz="1500" dirty="0">
              <a:latin typeface="Urbano" pitchFamily="34" charset="0"/>
              <a:cs typeface="Arial" pitchFamily="34" charset="0"/>
            </a:endParaRPr>
          </a:p>
          <a:p>
            <a:pPr marL="0" indent="0">
              <a:buNone/>
            </a:pPr>
            <a:r>
              <a:rPr lang="en-GB" sz="1500" dirty="0" smtClean="0">
                <a:latin typeface="Urbano" pitchFamily="34" charset="0"/>
                <a:cs typeface="Arial" pitchFamily="34" charset="0"/>
              </a:rPr>
              <a:t>Use: Should be used to develop a deeper understanding of communication. The relationships between the characters, the language used, the responses and consequences can all be used to develop this understanding further. The work focus of this PLP makes developing this understanding important.</a:t>
            </a:r>
          </a:p>
        </p:txBody>
      </p:sp>
      <p:pic>
        <p:nvPicPr>
          <p:cNvPr id="3" name="Content Placeholder 2" descr="Page_02 copy.tiff"/>
          <p:cNvPicPr>
            <a:picLocks noGrp="1" noChangeAspect="1"/>
          </p:cNvPicPr>
          <p:nvPr>
            <p:ph sz="half" idx="1"/>
          </p:nvPr>
        </p:nvPicPr>
        <p:blipFill>
          <a:blip r:embed="rId3" cstate="email">
            <a:extLst>
              <a:ext uri="{28A0092B-C50C-407E-A947-70E740481C1C}">
                <a14:useLocalDpi xmlns:a14="http://schemas.microsoft.com/office/drawing/2010/main"/>
              </a:ext>
            </a:extLst>
          </a:blip>
          <a:srcRect t="-24272" b="-24272"/>
          <a:stretch>
            <a:fillRect/>
          </a:stretch>
        </p:blipFill>
        <p:spPr>
          <a:xfrm>
            <a:off x="457200" y="1600200"/>
            <a:ext cx="3352800" cy="3757403"/>
          </a:xfrm>
        </p:spPr>
      </p:pic>
    </p:spTree>
    <p:extLst>
      <p:ext uri="{BB962C8B-B14F-4D97-AF65-F5344CB8AC3E}">
        <p14:creationId xmlns:p14="http://schemas.microsoft.com/office/powerpoint/2010/main" val="461940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Verbal communication in a job interview (cont.)</a:t>
            </a:r>
            <a:endParaRPr lang="en-GB" sz="2800" dirty="0">
              <a:latin typeface="Eksja" pitchFamily="18" charset="0"/>
              <a:cs typeface="Eksja"/>
            </a:endParaRPr>
          </a:p>
        </p:txBody>
      </p:sp>
      <p:sp>
        <p:nvSpPr>
          <p:cNvPr id="7" name="Content Placeholder 6"/>
          <p:cNvSpPr>
            <a:spLocks noGrp="1"/>
          </p:cNvSpPr>
          <p:nvPr>
            <p:ph sz="half" idx="2"/>
          </p:nvPr>
        </p:nvSpPr>
        <p:spPr>
          <a:xfrm>
            <a:off x="3810000" y="865242"/>
            <a:ext cx="4876801" cy="5581762"/>
          </a:xfrm>
        </p:spPr>
        <p:txBody>
          <a:bodyPr>
            <a:noAutofit/>
          </a:bodyPr>
          <a:lstStyle/>
          <a:p>
            <a:pPr marL="0" indent="0">
              <a:buNone/>
            </a:pPr>
            <a:r>
              <a:rPr lang="en-GB" sz="1500" b="1" dirty="0" smtClean="0">
                <a:latin typeface="Urbano" pitchFamily="34" charset="0"/>
                <a:cs typeface="Arial" pitchFamily="34" charset="0"/>
              </a:rPr>
              <a:t>Purpose: To demonstrate how communication appropriateness changes depending on who you are talking to and what you want to achieve. Also to model appropriate work/job interview communication. </a:t>
            </a:r>
          </a:p>
          <a:p>
            <a:pPr marL="0" indent="0">
              <a:buNone/>
            </a:pPr>
            <a:endParaRPr lang="en-GB" sz="1500" dirty="0" smtClean="0">
              <a:latin typeface="Urbano" pitchFamily="34" charset="0"/>
              <a:cs typeface="Arial" pitchFamily="34" charset="0"/>
            </a:endParaRPr>
          </a:p>
          <a:p>
            <a:pPr marL="0" indent="0">
              <a:buNone/>
            </a:pPr>
            <a:r>
              <a:rPr lang="en-GB" sz="1500" dirty="0" smtClean="0">
                <a:latin typeface="Urbano" pitchFamily="34" charset="0"/>
                <a:cs typeface="Arial" pitchFamily="34" charset="0"/>
              </a:rPr>
              <a:t>Formative activities: </a:t>
            </a:r>
          </a:p>
          <a:p>
            <a:r>
              <a:rPr lang="en-GB" sz="1500" dirty="0" smtClean="0">
                <a:latin typeface="Urbano" pitchFamily="34" charset="0"/>
                <a:cs typeface="Arial" pitchFamily="34" charset="0"/>
              </a:rPr>
              <a:t>Have students do a similar role play. Doesn’t necessarily need to be a work related one, but where relationships and context influence how they respond to each other. Students can focus on identifying the different forms of language used and articulate why some language (verbal/body/</a:t>
            </a:r>
            <a:r>
              <a:rPr lang="en-GB" sz="1500" dirty="0" err="1" smtClean="0">
                <a:latin typeface="Urbano" pitchFamily="34" charset="0"/>
                <a:cs typeface="Arial" pitchFamily="34" charset="0"/>
              </a:rPr>
              <a:t>gestural</a:t>
            </a:r>
            <a:r>
              <a:rPr lang="en-GB" sz="1500" dirty="0" smtClean="0">
                <a:latin typeface="Urbano" pitchFamily="34" charset="0"/>
                <a:cs typeface="Arial" pitchFamily="34" charset="0"/>
              </a:rPr>
              <a:t>) is appropriate in some instances, and not others. Examining the cultural influences on communication could also be interesting</a:t>
            </a:r>
            <a:endParaRPr lang="en-GB" sz="1500" dirty="0">
              <a:latin typeface="Urbano" pitchFamily="34" charset="0"/>
              <a:cs typeface="Arial" pitchFamily="34" charset="0"/>
            </a:endParaRPr>
          </a:p>
        </p:txBody>
      </p:sp>
      <p:pic>
        <p:nvPicPr>
          <p:cNvPr id="3" name="Content Placeholder 2" descr="Page_02 copy.tiff"/>
          <p:cNvPicPr>
            <a:picLocks noGrp="1" noChangeAspect="1"/>
          </p:cNvPicPr>
          <p:nvPr>
            <p:ph sz="half" idx="1"/>
          </p:nvPr>
        </p:nvPicPr>
        <p:blipFill>
          <a:blip r:embed="rId3" cstate="email">
            <a:extLst>
              <a:ext uri="{28A0092B-C50C-407E-A947-70E740481C1C}">
                <a14:useLocalDpi xmlns:a14="http://schemas.microsoft.com/office/drawing/2010/main"/>
              </a:ext>
            </a:extLst>
          </a:blip>
          <a:srcRect t="-24272" b="-24272"/>
          <a:stretch>
            <a:fillRect/>
          </a:stretch>
        </p:blipFill>
        <p:spPr>
          <a:xfrm>
            <a:off x="457200" y="1600200"/>
            <a:ext cx="3352800" cy="3757403"/>
          </a:xfrm>
        </p:spPr>
      </p:pic>
    </p:spTree>
    <p:extLst>
      <p:ext uri="{BB962C8B-B14F-4D97-AF65-F5344CB8AC3E}">
        <p14:creationId xmlns:p14="http://schemas.microsoft.com/office/powerpoint/2010/main" val="461940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AU"/>
          </a:p>
        </p:txBody>
      </p:sp>
      <p:pic>
        <p:nvPicPr>
          <p:cNvPr id="7" name="Picture 6" descr="intro1.jpg"/>
          <p:cNvPicPr>
            <a:picLocks noChangeAspect="1"/>
          </p:cNvPicPr>
          <p:nvPr/>
        </p:nvPicPr>
        <p:blipFill>
          <a:blip r:embed="rId2"/>
          <a:stretch>
            <a:fillRect/>
          </a:stretch>
        </p:blipFill>
        <p:spPr>
          <a:xfrm>
            <a:off x="0" y="0"/>
            <a:ext cx="9144000" cy="6858000"/>
          </a:xfrm>
          <a:prstGeom prst="rect">
            <a:avLst/>
          </a:prstGeom>
        </p:spPr>
      </p:pic>
      <p:sp>
        <p:nvSpPr>
          <p:cNvPr id="8" name="Text Placeholder 5"/>
          <p:cNvSpPr txBox="1">
            <a:spLocks/>
          </p:cNvSpPr>
          <p:nvPr/>
        </p:nvSpPr>
        <p:spPr>
          <a:xfrm>
            <a:off x="722313" y="4915688"/>
            <a:ext cx="7772400" cy="1500187"/>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2800" b="0" i="0" u="none" strike="noStrike" kern="1200" cap="none" spc="0" normalizeH="0" baseline="0" noProof="0" dirty="0" smtClean="0">
                <a:ln>
                  <a:noFill/>
                </a:ln>
                <a:solidFill>
                  <a:schemeClr val="tx1"/>
                </a:solidFill>
                <a:effectLst/>
                <a:uLnTx/>
                <a:uFillTx/>
                <a:latin typeface="Eksja" pitchFamily="18" charset="0"/>
                <a:cs typeface="Eksja"/>
              </a:rPr>
              <a:t>Work</a:t>
            </a:r>
            <a:endParaRPr kumimoji="0" lang="en-GB" sz="2800" b="0" i="0" u="none" strike="noStrike" kern="1200" cap="none" spc="0" normalizeH="0" baseline="0" noProof="0" dirty="0">
              <a:ln>
                <a:noFill/>
              </a:ln>
              <a:solidFill>
                <a:schemeClr val="tx1"/>
              </a:solidFill>
              <a:effectLst/>
              <a:uLnTx/>
              <a:uFillTx/>
              <a:latin typeface="Eksja" pitchFamily="18" charset="0"/>
              <a:cs typeface="Eksja"/>
            </a:endParaRPr>
          </a:p>
        </p:txBody>
      </p:sp>
    </p:spTree>
    <p:extLst>
      <p:ext uri="{BB962C8B-B14F-4D97-AF65-F5344CB8AC3E}">
        <p14:creationId xmlns:p14="http://schemas.microsoft.com/office/powerpoint/2010/main" val="1224510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Is this work?</a:t>
            </a:r>
            <a:endParaRPr lang="en-GB" sz="2800" dirty="0">
              <a:latin typeface="Eksja" pitchFamily="18" charset="0"/>
              <a:cs typeface="Eksja"/>
            </a:endParaRPr>
          </a:p>
        </p:txBody>
      </p:sp>
      <p:sp>
        <p:nvSpPr>
          <p:cNvPr id="7" name="Content Placeholder 6"/>
          <p:cNvSpPr>
            <a:spLocks noGrp="1"/>
          </p:cNvSpPr>
          <p:nvPr>
            <p:ph sz="half" idx="2"/>
          </p:nvPr>
        </p:nvSpPr>
        <p:spPr>
          <a:xfrm>
            <a:off x="4350327" y="865242"/>
            <a:ext cx="4336474" cy="5581762"/>
          </a:xfrm>
        </p:spPr>
        <p:txBody>
          <a:bodyPr>
            <a:noAutofit/>
          </a:bodyPr>
          <a:lstStyle/>
          <a:p>
            <a:pPr marL="0" indent="0">
              <a:buNone/>
            </a:pPr>
            <a:r>
              <a:rPr lang="en-GB" sz="1700" b="1" dirty="0">
                <a:latin typeface="Urbano" pitchFamily="34" charset="0"/>
                <a:cs typeface="Arial" pitchFamily="34" charset="0"/>
              </a:rPr>
              <a:t>Purpose: To highlight the many different instances of </a:t>
            </a:r>
            <a:r>
              <a:rPr lang="en-GB" sz="1700" b="1" dirty="0" smtClean="0">
                <a:latin typeface="Urbano" pitchFamily="34" charset="0"/>
                <a:cs typeface="Arial" pitchFamily="34" charset="0"/>
              </a:rPr>
              <a:t>work (paid and unpaid) </a:t>
            </a:r>
            <a:r>
              <a:rPr lang="en-GB" sz="1700" b="1" dirty="0">
                <a:latin typeface="Urbano" pitchFamily="34" charset="0"/>
                <a:cs typeface="Arial" pitchFamily="34" charset="0"/>
              </a:rPr>
              <a:t>in the community. An introductory presentation, like this one, has been created for each of the capabilities.</a:t>
            </a:r>
          </a:p>
          <a:p>
            <a:pPr marL="0" indent="0">
              <a:buNone/>
            </a:pPr>
            <a:endParaRPr lang="en-GB" sz="1700" dirty="0">
              <a:latin typeface="Urbano" pitchFamily="34" charset="0"/>
              <a:cs typeface="Arial" pitchFamily="34" charset="0"/>
            </a:endParaRPr>
          </a:p>
          <a:p>
            <a:pPr marL="0" indent="0">
              <a:buNone/>
            </a:pPr>
            <a:r>
              <a:rPr lang="en-GB" sz="1700" dirty="0">
                <a:latin typeface="Urbano" pitchFamily="34" charset="0"/>
                <a:cs typeface="Arial" pitchFamily="34" charset="0"/>
              </a:rPr>
              <a:t>Non linear format: Content is navigated from the large grid of images. Hovering over the images should then show you a ‘rollover’ which reveals a text description of each. You don’t need to look at every branch included. This would probably be quite time consuming/boring</a:t>
            </a:r>
          </a:p>
          <a:p>
            <a:pPr marL="0" indent="0">
              <a:buNone/>
            </a:pPr>
            <a:endParaRPr lang="en-GB" sz="1700" dirty="0">
              <a:latin typeface="Urbano" pitchFamily="34" charset="0"/>
              <a:cs typeface="Arial" pitchFamily="34" charset="0"/>
            </a:endParaRPr>
          </a:p>
          <a:p>
            <a:pPr marL="0" indent="0">
              <a:buNone/>
            </a:pPr>
            <a:r>
              <a:rPr lang="en-GB" sz="1700" dirty="0">
                <a:latin typeface="Urbano" pitchFamily="34" charset="0"/>
                <a:cs typeface="Arial" pitchFamily="34" charset="0"/>
              </a:rPr>
              <a:t>Use: Can be used to introduce </a:t>
            </a:r>
            <a:r>
              <a:rPr lang="en-GB" sz="1700" dirty="0" smtClean="0">
                <a:latin typeface="Urbano" pitchFamily="34" charset="0"/>
                <a:cs typeface="Arial" pitchFamily="34" charset="0"/>
              </a:rPr>
              <a:t>work </a:t>
            </a:r>
            <a:r>
              <a:rPr lang="en-GB" sz="1700" dirty="0">
                <a:latin typeface="Urbano" pitchFamily="34" charset="0"/>
                <a:cs typeface="Arial" pitchFamily="34" charset="0"/>
              </a:rPr>
              <a:t>as a </a:t>
            </a:r>
            <a:r>
              <a:rPr lang="en-GB" sz="1700" dirty="0" smtClean="0">
                <a:latin typeface="Urbano" pitchFamily="34" charset="0"/>
                <a:cs typeface="Arial" pitchFamily="34" charset="0"/>
              </a:rPr>
              <a:t>skill </a:t>
            </a:r>
            <a:r>
              <a:rPr lang="en-GB" sz="1700" dirty="0">
                <a:latin typeface="Urbano" pitchFamily="34" charset="0"/>
                <a:cs typeface="Arial" pitchFamily="34" charset="0"/>
              </a:rPr>
              <a:t>in more depth or as a model of explaining what the </a:t>
            </a:r>
            <a:r>
              <a:rPr lang="en-GB" sz="1700" dirty="0" smtClean="0">
                <a:latin typeface="Urbano" pitchFamily="34" charset="0"/>
                <a:cs typeface="Arial" pitchFamily="34" charset="0"/>
              </a:rPr>
              <a:t>skills </a:t>
            </a:r>
            <a:r>
              <a:rPr lang="en-GB" sz="1700" dirty="0">
                <a:latin typeface="Urbano" pitchFamily="34" charset="0"/>
                <a:cs typeface="Arial" pitchFamily="34" charset="0"/>
              </a:rPr>
              <a:t>are, as </a:t>
            </a:r>
            <a:r>
              <a:rPr lang="en-GB" sz="1700" dirty="0" smtClean="0">
                <a:latin typeface="Urbano" pitchFamily="34" charset="0"/>
                <a:cs typeface="Arial" pitchFamily="34" charset="0"/>
              </a:rPr>
              <a:t>suggested </a:t>
            </a:r>
            <a:r>
              <a:rPr lang="en-GB" sz="1700" dirty="0">
                <a:latin typeface="Urbano" pitchFamily="34" charset="0"/>
                <a:cs typeface="Arial" pitchFamily="34" charset="0"/>
              </a:rPr>
              <a:t>in the first </a:t>
            </a:r>
            <a:r>
              <a:rPr lang="en-GB" sz="1700" dirty="0" smtClean="0">
                <a:latin typeface="Urbano" pitchFamily="34" charset="0"/>
                <a:cs typeface="Arial" pitchFamily="34" charset="0"/>
              </a:rPr>
              <a:t>activity.</a:t>
            </a:r>
            <a:endParaRPr lang="en-GB" sz="1700" dirty="0">
              <a:latin typeface="Urbano" pitchFamily="34" charset="0"/>
              <a:cs typeface="Arial" pitchFamily="34" charset="0"/>
            </a:endParaRPr>
          </a:p>
        </p:txBody>
      </p:sp>
      <p:pic>
        <p:nvPicPr>
          <p:cNvPr id="3" name="Content Placeholder 2" descr="Page_01.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33" b="-24233"/>
          <a:stretch>
            <a:fillRect/>
          </a:stretch>
        </p:blipFill>
        <p:spPr>
          <a:xfrm>
            <a:off x="457200" y="1600200"/>
            <a:ext cx="3532909" cy="3959247"/>
          </a:xfrm>
        </p:spPr>
      </p:pic>
    </p:spTree>
    <p:extLst>
      <p:ext uri="{BB962C8B-B14F-4D97-AF65-F5344CB8AC3E}">
        <p14:creationId xmlns:p14="http://schemas.microsoft.com/office/powerpoint/2010/main" val="304214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Is this work? (cont.)</a:t>
            </a:r>
            <a:endParaRPr lang="en-GB" sz="2800" dirty="0">
              <a:latin typeface="Eksja" pitchFamily="18" charset="0"/>
              <a:cs typeface="Eksja"/>
            </a:endParaRPr>
          </a:p>
        </p:txBody>
      </p:sp>
      <p:sp>
        <p:nvSpPr>
          <p:cNvPr id="7" name="Content Placeholder 6"/>
          <p:cNvSpPr>
            <a:spLocks noGrp="1"/>
          </p:cNvSpPr>
          <p:nvPr>
            <p:ph sz="half" idx="2"/>
          </p:nvPr>
        </p:nvSpPr>
        <p:spPr>
          <a:xfrm>
            <a:off x="3796145" y="865242"/>
            <a:ext cx="4890656" cy="5581762"/>
          </a:xfrm>
        </p:spPr>
        <p:txBody>
          <a:bodyPr>
            <a:noAutofit/>
          </a:bodyPr>
          <a:lstStyle/>
          <a:p>
            <a:pPr marL="0" indent="0">
              <a:buNone/>
            </a:pPr>
            <a:r>
              <a:rPr lang="en-GB" sz="1700" b="1" dirty="0">
                <a:latin typeface="Urbano" pitchFamily="34" charset="0"/>
                <a:cs typeface="Arial" pitchFamily="34" charset="0"/>
              </a:rPr>
              <a:t>Purpose: To highlight the many different instances of </a:t>
            </a:r>
            <a:r>
              <a:rPr lang="en-GB" sz="1700" b="1" dirty="0" smtClean="0">
                <a:latin typeface="Urbano" pitchFamily="34" charset="0"/>
                <a:cs typeface="Arial" pitchFamily="34" charset="0"/>
              </a:rPr>
              <a:t>work (paid and unpaid) </a:t>
            </a:r>
            <a:r>
              <a:rPr lang="en-GB" sz="1700" b="1" dirty="0">
                <a:latin typeface="Urbano" pitchFamily="34" charset="0"/>
                <a:cs typeface="Arial" pitchFamily="34" charset="0"/>
              </a:rPr>
              <a:t>in the community. An introductory presentation, like this one, has been created for each of the capabilities.</a:t>
            </a:r>
          </a:p>
          <a:p>
            <a:pPr marL="0" indent="0">
              <a:buNone/>
            </a:pPr>
            <a:endParaRPr lang="en-GB" sz="1700" dirty="0">
              <a:latin typeface="Urbano" pitchFamily="34" charset="0"/>
              <a:cs typeface="Arial" pitchFamily="34" charset="0"/>
            </a:endParaRPr>
          </a:p>
          <a:p>
            <a:pPr marL="0" indent="0">
              <a:buNone/>
            </a:pPr>
            <a:r>
              <a:rPr lang="en-GB" sz="1700" dirty="0" smtClean="0">
                <a:latin typeface="Urbano" pitchFamily="34" charset="0"/>
                <a:cs typeface="Arial" pitchFamily="34" charset="0"/>
              </a:rPr>
              <a:t>Formative </a:t>
            </a:r>
            <a:r>
              <a:rPr lang="en-GB" sz="1700" dirty="0">
                <a:latin typeface="Urbano" pitchFamily="34" charset="0"/>
                <a:cs typeface="Arial" pitchFamily="34" charset="0"/>
              </a:rPr>
              <a:t>activities: </a:t>
            </a:r>
          </a:p>
          <a:p>
            <a:r>
              <a:rPr lang="en-GB" sz="1700" dirty="0">
                <a:latin typeface="Urbano" pitchFamily="34" charset="0"/>
                <a:cs typeface="Arial" pitchFamily="34" charset="0"/>
              </a:rPr>
              <a:t>Students (individually or in groups) take one of each of the examples shown in the document and then expand on it, using their own experiences to illustrate.</a:t>
            </a:r>
          </a:p>
          <a:p>
            <a:r>
              <a:rPr lang="en-GB" sz="1700" dirty="0">
                <a:latin typeface="Urbano" pitchFamily="34" charset="0"/>
                <a:cs typeface="Arial" pitchFamily="34" charset="0"/>
              </a:rPr>
              <a:t>Navigate from the main choice grid to the question (Is ___ a form of </a:t>
            </a:r>
            <a:r>
              <a:rPr lang="en-GB" sz="1700" dirty="0" smtClean="0">
                <a:latin typeface="Urbano" pitchFamily="34" charset="0"/>
                <a:cs typeface="Arial" pitchFamily="34" charset="0"/>
              </a:rPr>
              <a:t>work?</a:t>
            </a:r>
            <a:r>
              <a:rPr lang="en-GB" sz="1700" dirty="0">
                <a:latin typeface="Urbano" pitchFamily="34" charset="0"/>
                <a:cs typeface="Arial" pitchFamily="34" charset="0"/>
              </a:rPr>
              <a:t>) Class can discuss whether they think it is a form of </a:t>
            </a:r>
            <a:r>
              <a:rPr lang="en-GB" sz="1700" dirty="0" smtClean="0">
                <a:latin typeface="Urbano" pitchFamily="34" charset="0"/>
                <a:cs typeface="Arial" pitchFamily="34" charset="0"/>
              </a:rPr>
              <a:t>work </a:t>
            </a:r>
            <a:r>
              <a:rPr lang="en-GB" sz="1700" dirty="0">
                <a:latin typeface="Urbano" pitchFamily="34" charset="0"/>
                <a:cs typeface="Arial" pitchFamily="34" charset="0"/>
              </a:rPr>
              <a:t>and explain why. The move to answer slide and compare this answer to student answers.</a:t>
            </a:r>
          </a:p>
          <a:p>
            <a:r>
              <a:rPr lang="en-GB" sz="1700" dirty="0">
                <a:latin typeface="Urbano" pitchFamily="34" charset="0"/>
                <a:cs typeface="Arial" pitchFamily="34" charset="0"/>
              </a:rPr>
              <a:t>Collect/take/draw/paint images of forms of </a:t>
            </a:r>
            <a:r>
              <a:rPr lang="en-GB" sz="1700" dirty="0" smtClean="0">
                <a:latin typeface="Urbano" pitchFamily="34" charset="0"/>
                <a:cs typeface="Arial" pitchFamily="34" charset="0"/>
              </a:rPr>
              <a:t>work </a:t>
            </a:r>
            <a:r>
              <a:rPr lang="en-GB" sz="1700" dirty="0">
                <a:latin typeface="Urbano" pitchFamily="34" charset="0"/>
                <a:cs typeface="Arial" pitchFamily="34" charset="0"/>
              </a:rPr>
              <a:t>in the community.</a:t>
            </a:r>
          </a:p>
          <a:p>
            <a:r>
              <a:rPr lang="en-GB" sz="1700" dirty="0">
                <a:latin typeface="Urbano" pitchFamily="34" charset="0"/>
                <a:cs typeface="Arial" pitchFamily="34" charset="0"/>
              </a:rPr>
              <a:t>Collaborate as a class to come up with other definitions of </a:t>
            </a:r>
            <a:r>
              <a:rPr lang="en-GB" sz="1700" dirty="0" smtClean="0">
                <a:latin typeface="Urbano" pitchFamily="34" charset="0"/>
                <a:cs typeface="Arial" pitchFamily="34" charset="0"/>
              </a:rPr>
              <a:t>work </a:t>
            </a:r>
            <a:r>
              <a:rPr lang="en-GB" sz="1700" dirty="0">
                <a:latin typeface="Urbano" pitchFamily="34" charset="0"/>
                <a:cs typeface="Arial" pitchFamily="34" charset="0"/>
              </a:rPr>
              <a:t>and list on the board.</a:t>
            </a:r>
          </a:p>
        </p:txBody>
      </p:sp>
      <p:pic>
        <p:nvPicPr>
          <p:cNvPr id="3" name="Content Placeholder 2" descr="Page_01.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33" b="-24233"/>
          <a:stretch>
            <a:fillRect/>
          </a:stretch>
        </p:blipFill>
        <p:spPr>
          <a:xfrm>
            <a:off x="263237" y="1600201"/>
            <a:ext cx="3294650" cy="3692236"/>
          </a:xfrm>
        </p:spPr>
      </p:pic>
    </p:spTree>
    <p:extLst>
      <p:ext uri="{BB962C8B-B14F-4D97-AF65-F5344CB8AC3E}">
        <p14:creationId xmlns:p14="http://schemas.microsoft.com/office/powerpoint/2010/main" val="304214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What would happen if no one worked? </a:t>
            </a:r>
            <a:endParaRPr lang="en-GB" sz="2800" dirty="0">
              <a:latin typeface="Eksja" pitchFamily="18" charset="0"/>
              <a:cs typeface="Eksja"/>
            </a:endParaRPr>
          </a:p>
        </p:txBody>
      </p:sp>
      <p:sp>
        <p:nvSpPr>
          <p:cNvPr id="7" name="Content Placeholder 6"/>
          <p:cNvSpPr>
            <a:spLocks noGrp="1"/>
          </p:cNvSpPr>
          <p:nvPr>
            <p:ph sz="half" idx="2"/>
          </p:nvPr>
        </p:nvSpPr>
        <p:spPr>
          <a:xfrm>
            <a:off x="4336473" y="865242"/>
            <a:ext cx="4350328" cy="5581762"/>
          </a:xfrm>
        </p:spPr>
        <p:txBody>
          <a:bodyPr>
            <a:noAutofit/>
          </a:bodyPr>
          <a:lstStyle/>
          <a:p>
            <a:pPr marL="0" indent="0">
              <a:buNone/>
            </a:pPr>
            <a:r>
              <a:rPr lang="en-GB" sz="1600" b="1" dirty="0" smtClean="0">
                <a:latin typeface="Urbano" pitchFamily="34" charset="0"/>
                <a:cs typeface="Arial" pitchFamily="34" charset="0"/>
              </a:rPr>
              <a:t>Purpose: a more humorous way of looking at what some of the incentives are for people to work</a:t>
            </a:r>
          </a:p>
          <a:p>
            <a:pPr marL="0" indent="0">
              <a:buNone/>
            </a:pPr>
            <a:endParaRPr lang="en-GB" sz="1600" dirty="0" smtClean="0">
              <a:latin typeface="Urbano" pitchFamily="34" charset="0"/>
              <a:cs typeface="Arial" pitchFamily="34" charset="0"/>
            </a:endParaRPr>
          </a:p>
          <a:p>
            <a:pPr marL="0" indent="0">
              <a:buNone/>
            </a:pPr>
            <a:r>
              <a:rPr lang="en-GB" sz="1600" dirty="0" smtClean="0">
                <a:latin typeface="Urbano" pitchFamily="34" charset="0"/>
                <a:cs typeface="Arial" pitchFamily="34" charset="0"/>
              </a:rPr>
              <a:t>Use: Can be used as a catalyst for discussing students’ views of work. Whilst it’s fairly light hearted, it can be used to both deepen students’ understandings of what work is and how it plays and important role in our ways of life. You could play the introductory slides, and then break to discuss with students what they think will happen if no one works and what their community would be like if no one worked.</a:t>
            </a:r>
          </a:p>
          <a:p>
            <a:pPr marL="0" indent="0">
              <a:buNone/>
            </a:pPr>
            <a:endParaRPr lang="en-GB" sz="1600" dirty="0">
              <a:latin typeface="Urbano" pitchFamily="34" charset="0"/>
              <a:cs typeface="Arial" pitchFamily="34" charset="0"/>
            </a:endParaRPr>
          </a:p>
          <a:p>
            <a:pPr marL="0" indent="0">
              <a:buNone/>
            </a:pPr>
            <a:r>
              <a:rPr lang="en-GB" sz="1600" dirty="0" smtClean="0">
                <a:latin typeface="Urbano" pitchFamily="34" charset="0"/>
                <a:cs typeface="Arial" pitchFamily="34" charset="0"/>
              </a:rPr>
              <a:t>Formative activities: </a:t>
            </a:r>
          </a:p>
          <a:p>
            <a:r>
              <a:rPr lang="en-GB" sz="1600" dirty="0" smtClean="0">
                <a:latin typeface="Urbano" pitchFamily="34" charset="0"/>
                <a:cs typeface="Arial" pitchFamily="34" charset="0"/>
              </a:rPr>
              <a:t>Students could create their own scenario (role play, written, drawing </a:t>
            </a:r>
            <a:r>
              <a:rPr lang="en-GB" sz="1600" dirty="0" err="1" smtClean="0">
                <a:latin typeface="Urbano" pitchFamily="34" charset="0"/>
                <a:cs typeface="Arial" pitchFamily="34" charset="0"/>
              </a:rPr>
              <a:t>etc</a:t>
            </a:r>
            <a:r>
              <a:rPr lang="en-GB" sz="1600" dirty="0" smtClean="0">
                <a:latin typeface="Urbano" pitchFamily="34" charset="0"/>
                <a:cs typeface="Arial" pitchFamily="34" charset="0"/>
              </a:rPr>
              <a:t>) exploring what it would be like if no one worked.</a:t>
            </a:r>
          </a:p>
          <a:p>
            <a:pPr marL="0" indent="0">
              <a:buNone/>
            </a:pPr>
            <a:endParaRPr lang="en-GB" sz="1600" dirty="0">
              <a:latin typeface="Urbano" pitchFamily="34" charset="0"/>
              <a:cs typeface="Arial" pitchFamily="34" charset="0"/>
            </a:endParaRPr>
          </a:p>
          <a:p>
            <a:endParaRPr lang="en-GB" sz="1600" dirty="0">
              <a:latin typeface="Urbano" pitchFamily="34" charset="0"/>
              <a:cs typeface="Arial" pitchFamily="34" charset="0"/>
            </a:endParaRPr>
          </a:p>
        </p:txBody>
      </p:sp>
      <p:pic>
        <p:nvPicPr>
          <p:cNvPr id="3" name="Content Placeholder 2" descr="Page_012.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33" b="-24233"/>
          <a:stretch>
            <a:fillRect/>
          </a:stretch>
        </p:blipFill>
        <p:spPr>
          <a:xfrm>
            <a:off x="457200" y="1600200"/>
            <a:ext cx="3228109" cy="3617665"/>
          </a:xfrm>
        </p:spPr>
      </p:pic>
    </p:spTree>
    <p:extLst>
      <p:ext uri="{BB962C8B-B14F-4D97-AF65-F5344CB8AC3E}">
        <p14:creationId xmlns:p14="http://schemas.microsoft.com/office/powerpoint/2010/main" val="2061590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The web of work: how orange juice is made</a:t>
            </a:r>
            <a:endParaRPr lang="en-GB" sz="2800" dirty="0">
              <a:latin typeface="Eksja" pitchFamily="18" charset="0"/>
              <a:cs typeface="Eksja"/>
            </a:endParaRPr>
          </a:p>
        </p:txBody>
      </p:sp>
      <p:sp>
        <p:nvSpPr>
          <p:cNvPr id="7" name="Content Placeholder 6"/>
          <p:cNvSpPr>
            <a:spLocks noGrp="1"/>
          </p:cNvSpPr>
          <p:nvPr>
            <p:ph sz="half" idx="2"/>
          </p:nvPr>
        </p:nvSpPr>
        <p:spPr>
          <a:xfrm>
            <a:off x="3974379" y="865242"/>
            <a:ext cx="4712422" cy="5581762"/>
          </a:xfrm>
        </p:spPr>
        <p:txBody>
          <a:bodyPr>
            <a:noAutofit/>
          </a:bodyPr>
          <a:lstStyle/>
          <a:p>
            <a:pPr marL="0" indent="0">
              <a:buNone/>
            </a:pPr>
            <a:r>
              <a:rPr lang="en-GB" sz="1600" b="1" dirty="0" smtClean="0">
                <a:latin typeface="Urbano" pitchFamily="34" charset="0"/>
                <a:cs typeface="Arial" pitchFamily="34" charset="0"/>
              </a:rPr>
              <a:t>Purpose: To demonstrate the inter-relatedness of people’s work and the reliance on cooperative forms of work on products and services available in the community</a:t>
            </a:r>
          </a:p>
          <a:p>
            <a:pPr marL="0" indent="0">
              <a:buNone/>
            </a:pPr>
            <a:endParaRPr lang="en-GB" sz="1600" dirty="0" smtClean="0">
              <a:latin typeface="Urbano" pitchFamily="34" charset="0"/>
              <a:cs typeface="Arial" pitchFamily="34" charset="0"/>
            </a:endParaRPr>
          </a:p>
          <a:p>
            <a:pPr marL="0" indent="0">
              <a:buNone/>
            </a:pPr>
            <a:r>
              <a:rPr lang="en-GB" sz="1600" dirty="0" smtClean="0">
                <a:latin typeface="Urbano" pitchFamily="34" charset="0"/>
                <a:cs typeface="Arial" pitchFamily="34" charset="0"/>
              </a:rPr>
              <a:t>Non linear format: This is quite detailed. The point of the unit will probably be understood by just looking at a couple of the ‘nodes’. You can navigate through by clicking on any of the ‘nodes’ shown in the initial web of work, showing students only sections of this presentation, not the whole lot.</a:t>
            </a:r>
          </a:p>
          <a:p>
            <a:pPr marL="0" indent="0">
              <a:buNone/>
            </a:pPr>
            <a:endParaRPr lang="en-GB" sz="1600" dirty="0" smtClean="0">
              <a:latin typeface="Urbano" pitchFamily="34" charset="0"/>
              <a:cs typeface="Arial" pitchFamily="34" charset="0"/>
            </a:endParaRPr>
          </a:p>
          <a:p>
            <a:pPr marL="0" indent="0">
              <a:buNone/>
            </a:pPr>
            <a:r>
              <a:rPr lang="en-GB" sz="1600" dirty="0" smtClean="0">
                <a:latin typeface="Urbano" pitchFamily="34" charset="0"/>
                <a:cs typeface="Arial" pitchFamily="34" charset="0"/>
              </a:rPr>
              <a:t>Use: A means to develop a more holistic sense of work and the role it plays in capitalist societies. A good way to unpack some of the assumptions about work that Anglo-Saxon people are brought up with, which can then be compared to other cultural understandings of work. Also a way to contextualise students as a member of wider Australian society.</a:t>
            </a:r>
            <a:endParaRPr lang="en-GB" sz="1600" dirty="0">
              <a:latin typeface="Urbano" pitchFamily="34" charset="0"/>
              <a:cs typeface="Arial" pitchFamily="34" charset="0"/>
            </a:endParaRPr>
          </a:p>
          <a:p>
            <a:endParaRPr lang="en-GB" sz="1600" dirty="0">
              <a:latin typeface="Urbano" pitchFamily="34" charset="0"/>
              <a:cs typeface="Arial" pitchFamily="34" charset="0"/>
            </a:endParaRPr>
          </a:p>
        </p:txBody>
      </p:sp>
      <p:pic>
        <p:nvPicPr>
          <p:cNvPr id="3" name="Content Placeholder 2" descr="Page_013.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33" b="-24233"/>
          <a:stretch>
            <a:fillRect/>
          </a:stretch>
        </p:blipFill>
        <p:spPr>
          <a:xfrm>
            <a:off x="457201" y="1600201"/>
            <a:ext cx="3517178" cy="3941618"/>
          </a:xfrm>
        </p:spPr>
      </p:pic>
    </p:spTree>
    <p:extLst>
      <p:ext uri="{BB962C8B-B14F-4D97-AF65-F5344CB8AC3E}">
        <p14:creationId xmlns:p14="http://schemas.microsoft.com/office/powerpoint/2010/main" val="1686510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fontScale="90000"/>
          </a:bodyPr>
          <a:lstStyle/>
          <a:p>
            <a:r>
              <a:rPr lang="en-GB" sz="2800" dirty="0" smtClean="0">
                <a:latin typeface="Eksja" pitchFamily="18" charset="0"/>
                <a:cs typeface="Eksja"/>
              </a:rPr>
              <a:t>The web of work: how orange juice is made (cont.)</a:t>
            </a:r>
            <a:endParaRPr lang="en-GB" sz="2800" dirty="0">
              <a:latin typeface="Eksja" pitchFamily="18" charset="0"/>
              <a:cs typeface="Eksja"/>
            </a:endParaRPr>
          </a:p>
        </p:txBody>
      </p:sp>
      <p:sp>
        <p:nvSpPr>
          <p:cNvPr id="7" name="Content Placeholder 6"/>
          <p:cNvSpPr>
            <a:spLocks noGrp="1"/>
          </p:cNvSpPr>
          <p:nvPr>
            <p:ph sz="half" idx="2"/>
          </p:nvPr>
        </p:nvSpPr>
        <p:spPr>
          <a:xfrm>
            <a:off x="4603569" y="865242"/>
            <a:ext cx="4083232" cy="5581762"/>
          </a:xfrm>
        </p:spPr>
        <p:txBody>
          <a:bodyPr>
            <a:noAutofit/>
          </a:bodyPr>
          <a:lstStyle/>
          <a:p>
            <a:pPr marL="0" indent="0">
              <a:buNone/>
            </a:pPr>
            <a:r>
              <a:rPr lang="en-GB" sz="1600" b="1" dirty="0" smtClean="0">
                <a:latin typeface="Urbano" pitchFamily="34" charset="0"/>
                <a:cs typeface="Arial" pitchFamily="34" charset="0"/>
              </a:rPr>
              <a:t>Purpose: To demonstrate the inter-relatedness of people’s work and the reliance on cooperative forms of work on products and services available in the community</a:t>
            </a:r>
          </a:p>
          <a:p>
            <a:pPr marL="0" indent="0">
              <a:buNone/>
            </a:pPr>
            <a:endParaRPr lang="en-GB" sz="1600" dirty="0" smtClean="0">
              <a:latin typeface="Urbano" pitchFamily="34" charset="0"/>
              <a:cs typeface="Arial" pitchFamily="34" charset="0"/>
            </a:endParaRPr>
          </a:p>
          <a:p>
            <a:pPr marL="0" indent="0">
              <a:buNone/>
            </a:pPr>
            <a:endParaRPr lang="en-GB" sz="1600" dirty="0">
              <a:latin typeface="Urbano" pitchFamily="34" charset="0"/>
              <a:cs typeface="Arial" pitchFamily="34" charset="0"/>
            </a:endParaRPr>
          </a:p>
          <a:p>
            <a:pPr marL="0" indent="0">
              <a:buNone/>
            </a:pPr>
            <a:r>
              <a:rPr lang="en-GB" sz="1600" dirty="0" smtClean="0">
                <a:latin typeface="Urbano" pitchFamily="34" charset="0"/>
                <a:cs typeface="Arial" pitchFamily="34" charset="0"/>
              </a:rPr>
              <a:t>Formative activities: </a:t>
            </a:r>
          </a:p>
          <a:p>
            <a:r>
              <a:rPr lang="en-GB" sz="1600" dirty="0" smtClean="0">
                <a:latin typeface="Urbano" pitchFamily="34" charset="0"/>
                <a:cs typeface="Arial" pitchFamily="34" charset="0"/>
              </a:rPr>
              <a:t>Students investigate a good or service produced locally and look at the different jobs (paid and unpaid) that are needed to produce it</a:t>
            </a:r>
          </a:p>
          <a:p>
            <a:r>
              <a:rPr lang="en-GB" sz="1600" dirty="0" smtClean="0">
                <a:latin typeface="Urbano" pitchFamily="34" charset="0"/>
                <a:cs typeface="Arial" pitchFamily="34" charset="0"/>
              </a:rPr>
              <a:t>Students create their own web of work diagram which identifies the jobs needed to produce a good or service</a:t>
            </a:r>
          </a:p>
          <a:p>
            <a:r>
              <a:rPr lang="en-GB" sz="1600" dirty="0" smtClean="0">
                <a:latin typeface="Urbano" pitchFamily="34" charset="0"/>
                <a:cs typeface="Arial" pitchFamily="34" charset="0"/>
              </a:rPr>
              <a:t>Investigate the kinds of paid and unpaid work that exist in the community</a:t>
            </a:r>
          </a:p>
          <a:p>
            <a:endParaRPr lang="en-GB" sz="1600" dirty="0">
              <a:latin typeface="Urbano" pitchFamily="34" charset="0"/>
              <a:cs typeface="Arial" pitchFamily="34" charset="0"/>
            </a:endParaRPr>
          </a:p>
          <a:p>
            <a:endParaRPr lang="en-GB" sz="1600" dirty="0">
              <a:latin typeface="Urbano" pitchFamily="34" charset="0"/>
              <a:cs typeface="Arial" pitchFamily="34" charset="0"/>
            </a:endParaRPr>
          </a:p>
        </p:txBody>
      </p:sp>
      <p:pic>
        <p:nvPicPr>
          <p:cNvPr id="3" name="Content Placeholder 2" descr="Page_013.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33" b="-24233"/>
          <a:stretch>
            <a:fillRect/>
          </a:stretch>
        </p:blipFill>
        <p:spPr/>
      </p:pic>
    </p:spTree>
    <p:extLst>
      <p:ext uri="{BB962C8B-B14F-4D97-AF65-F5344CB8AC3E}">
        <p14:creationId xmlns:p14="http://schemas.microsoft.com/office/powerpoint/2010/main" val="1686510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Why do people work?</a:t>
            </a:r>
            <a:endParaRPr lang="en-GB" sz="2800" dirty="0">
              <a:latin typeface="Eksja" pitchFamily="18" charset="0"/>
              <a:cs typeface="Eksja"/>
            </a:endParaRPr>
          </a:p>
        </p:txBody>
      </p:sp>
      <p:sp>
        <p:nvSpPr>
          <p:cNvPr id="7" name="Content Placeholder 6"/>
          <p:cNvSpPr>
            <a:spLocks noGrp="1"/>
          </p:cNvSpPr>
          <p:nvPr>
            <p:ph sz="half" idx="2"/>
          </p:nvPr>
        </p:nvSpPr>
        <p:spPr>
          <a:xfrm>
            <a:off x="4603569" y="865242"/>
            <a:ext cx="4083232" cy="5581762"/>
          </a:xfrm>
        </p:spPr>
        <p:txBody>
          <a:bodyPr>
            <a:noAutofit/>
          </a:bodyPr>
          <a:lstStyle/>
          <a:p>
            <a:pPr marL="0" indent="0">
              <a:buNone/>
            </a:pPr>
            <a:r>
              <a:rPr lang="en-GB" sz="1600" b="1" dirty="0" smtClean="0">
                <a:latin typeface="Urbano" pitchFamily="34" charset="0"/>
                <a:cs typeface="Arial" pitchFamily="34" charset="0"/>
              </a:rPr>
              <a:t>Purpose: To investigate the motivations of people interviewed for getting a job/being a part of the workforce.</a:t>
            </a:r>
          </a:p>
          <a:p>
            <a:pPr marL="0" indent="0">
              <a:buNone/>
            </a:pPr>
            <a:endParaRPr lang="en-GB" sz="1600" b="1" dirty="0" smtClean="0">
              <a:latin typeface="Urbano" pitchFamily="34" charset="0"/>
              <a:cs typeface="Arial" pitchFamily="34" charset="0"/>
            </a:endParaRPr>
          </a:p>
          <a:p>
            <a:pPr marL="0" indent="0">
              <a:buNone/>
            </a:pPr>
            <a:r>
              <a:rPr lang="en-GB" sz="1600" dirty="0" smtClean="0">
                <a:latin typeface="Urbano" pitchFamily="34" charset="0"/>
                <a:cs typeface="Arial" pitchFamily="34" charset="0"/>
              </a:rPr>
              <a:t>Non linear format: The videos can be selected and played from the grid menu. You don’t need to play all of the videos, and teachers are advised to preview the videos before class use to select the most useful for students.</a:t>
            </a:r>
          </a:p>
          <a:p>
            <a:pPr marL="0" indent="0">
              <a:buNone/>
            </a:pPr>
            <a:endParaRPr lang="en-GB" sz="1600" dirty="0" smtClean="0">
              <a:latin typeface="Urbano" pitchFamily="34" charset="0"/>
              <a:cs typeface="Arial" pitchFamily="34" charset="0"/>
            </a:endParaRPr>
          </a:p>
          <a:p>
            <a:pPr marL="0" indent="0">
              <a:buNone/>
            </a:pPr>
            <a:r>
              <a:rPr lang="en-GB" sz="1600" dirty="0" smtClean="0">
                <a:latin typeface="Urbano" pitchFamily="34" charset="0"/>
                <a:cs typeface="Arial" pitchFamily="34" charset="0"/>
              </a:rPr>
              <a:t>Use: Intended to identify attitudes to work in a community (in this case </a:t>
            </a:r>
            <a:r>
              <a:rPr lang="en-GB" sz="1600" dirty="0" err="1" smtClean="0">
                <a:latin typeface="Urbano" pitchFamily="34" charset="0"/>
                <a:cs typeface="Arial" pitchFamily="34" charset="0"/>
              </a:rPr>
              <a:t>Maningrida</a:t>
            </a:r>
            <a:r>
              <a:rPr lang="en-GB" sz="1600" dirty="0" smtClean="0">
                <a:latin typeface="Urbano" pitchFamily="34" charset="0"/>
                <a:cs typeface="Arial" pitchFamily="34" charset="0"/>
              </a:rPr>
              <a:t>) and to look at the good and bad aspects of working. Teacher could substitute these videos for interviews/guest speakers from their own community or videos they have identified on </a:t>
            </a:r>
            <a:r>
              <a:rPr lang="en-GB" sz="1600" dirty="0" err="1" smtClean="0">
                <a:latin typeface="Urbano" pitchFamily="34" charset="0"/>
                <a:cs typeface="Arial" pitchFamily="34" charset="0"/>
              </a:rPr>
              <a:t>YouTube</a:t>
            </a:r>
            <a:r>
              <a:rPr lang="en-GB" sz="1600" dirty="0" smtClean="0">
                <a:latin typeface="Urbano" pitchFamily="34" charset="0"/>
                <a:cs typeface="Arial" pitchFamily="34" charset="0"/>
              </a:rPr>
              <a:t>, TV etc.</a:t>
            </a:r>
          </a:p>
          <a:p>
            <a:endParaRPr lang="en-GB" sz="1600" dirty="0">
              <a:latin typeface="Urbano" pitchFamily="34" charset="0"/>
              <a:cs typeface="Arial" pitchFamily="34" charset="0"/>
            </a:endParaRPr>
          </a:p>
        </p:txBody>
      </p:sp>
      <p:pic>
        <p:nvPicPr>
          <p:cNvPr id="3" name="Content Placeholder 2" descr="Page_14.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33" b="-24233"/>
          <a:stretch>
            <a:fillRect/>
          </a:stretch>
        </p:blipFill>
        <p:spPr/>
      </p:pic>
    </p:spTree>
    <p:extLst>
      <p:ext uri="{BB962C8B-B14F-4D97-AF65-F5344CB8AC3E}">
        <p14:creationId xmlns:p14="http://schemas.microsoft.com/office/powerpoint/2010/main" val="783299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Why do people work? (cont.)</a:t>
            </a:r>
            <a:endParaRPr lang="en-GB" sz="2800" dirty="0">
              <a:latin typeface="Eksja" pitchFamily="18" charset="0"/>
              <a:cs typeface="Eksja"/>
            </a:endParaRPr>
          </a:p>
        </p:txBody>
      </p:sp>
      <p:sp>
        <p:nvSpPr>
          <p:cNvPr id="7" name="Content Placeholder 6"/>
          <p:cNvSpPr>
            <a:spLocks noGrp="1"/>
          </p:cNvSpPr>
          <p:nvPr>
            <p:ph sz="half" idx="2"/>
          </p:nvPr>
        </p:nvSpPr>
        <p:spPr>
          <a:xfrm>
            <a:off x="4603569" y="865242"/>
            <a:ext cx="4083232" cy="5581762"/>
          </a:xfrm>
        </p:spPr>
        <p:txBody>
          <a:bodyPr>
            <a:noAutofit/>
          </a:bodyPr>
          <a:lstStyle/>
          <a:p>
            <a:pPr marL="0" indent="0">
              <a:buNone/>
            </a:pPr>
            <a:r>
              <a:rPr lang="en-GB" sz="1600" b="1" dirty="0" smtClean="0">
                <a:latin typeface="Urbano" pitchFamily="34" charset="0"/>
                <a:cs typeface="Arial" pitchFamily="34" charset="0"/>
              </a:rPr>
              <a:t>Purpose: To investigate the motivations of people interviewed for getting a job/being a part of the workforce.</a:t>
            </a:r>
          </a:p>
          <a:p>
            <a:pPr marL="0" indent="0">
              <a:buNone/>
            </a:pPr>
            <a:endParaRPr lang="en-GB" sz="1600" b="1" dirty="0" smtClean="0">
              <a:latin typeface="Urbano" pitchFamily="34" charset="0"/>
              <a:cs typeface="Arial" pitchFamily="34" charset="0"/>
            </a:endParaRPr>
          </a:p>
          <a:p>
            <a:pPr marL="0" indent="0">
              <a:buNone/>
            </a:pPr>
            <a:endParaRPr lang="en-GB" sz="1600" dirty="0" smtClean="0">
              <a:latin typeface="Urbano" pitchFamily="34" charset="0"/>
              <a:cs typeface="Arial" pitchFamily="34" charset="0"/>
            </a:endParaRPr>
          </a:p>
          <a:p>
            <a:pPr marL="0" indent="0">
              <a:buNone/>
            </a:pPr>
            <a:r>
              <a:rPr lang="en-GB" sz="1600" dirty="0" smtClean="0">
                <a:latin typeface="Urbano" pitchFamily="34" charset="0"/>
                <a:cs typeface="Arial" pitchFamily="34" charset="0"/>
              </a:rPr>
              <a:t>Formative activities: </a:t>
            </a:r>
          </a:p>
          <a:p>
            <a:r>
              <a:rPr lang="en-GB" sz="1600" dirty="0" smtClean="0">
                <a:latin typeface="Urbano" pitchFamily="34" charset="0"/>
                <a:cs typeface="Arial" pitchFamily="34" charset="0"/>
              </a:rPr>
              <a:t>Students could interview family members/friends/community members and seek to find out what motivated their subject to get a job and what they dislike/like about working</a:t>
            </a:r>
          </a:p>
          <a:p>
            <a:r>
              <a:rPr lang="en-GB" sz="1600" dirty="0" smtClean="0">
                <a:latin typeface="Urbano" pitchFamily="34" charset="0"/>
                <a:cs typeface="Arial" pitchFamily="34" charset="0"/>
              </a:rPr>
              <a:t>Students could do a PNI analysis of a local person’s job (positive/negative/interesting)</a:t>
            </a:r>
          </a:p>
          <a:p>
            <a:endParaRPr lang="en-GB" sz="1600" dirty="0" smtClean="0">
              <a:latin typeface="Urbano" pitchFamily="34" charset="0"/>
              <a:cs typeface="Arial" pitchFamily="34" charset="0"/>
            </a:endParaRPr>
          </a:p>
          <a:p>
            <a:endParaRPr lang="en-GB" sz="1600" dirty="0">
              <a:latin typeface="Urbano" pitchFamily="34" charset="0"/>
              <a:cs typeface="Arial" pitchFamily="34" charset="0"/>
            </a:endParaRPr>
          </a:p>
        </p:txBody>
      </p:sp>
      <p:pic>
        <p:nvPicPr>
          <p:cNvPr id="3" name="Content Placeholder 2" descr="Page_14.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33" b="-24233"/>
          <a:stretch>
            <a:fillRect/>
          </a:stretch>
        </p:blipFill>
        <p:spPr/>
      </p:pic>
    </p:spTree>
    <p:extLst>
      <p:ext uri="{BB962C8B-B14F-4D97-AF65-F5344CB8AC3E}">
        <p14:creationId xmlns:p14="http://schemas.microsoft.com/office/powerpoint/2010/main" val="783299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GB" dirty="0" smtClean="0">
                <a:latin typeface="Eksja" pitchFamily="18" charset="0"/>
                <a:ea typeface="Tahoma" pitchFamily="34" charset="0"/>
                <a:cs typeface="Tahoma" pitchFamily="34" charset="0"/>
              </a:rPr>
              <a:t>Features</a:t>
            </a:r>
            <a:endParaRPr lang="en-GB" dirty="0">
              <a:latin typeface="Eksja" pitchFamily="18" charset="0"/>
              <a:ea typeface="Tahoma" pitchFamily="34" charset="0"/>
              <a:cs typeface="Tahoma" pitchFamily="34" charset="0"/>
            </a:endParaRPr>
          </a:p>
        </p:txBody>
      </p:sp>
      <p:sp>
        <p:nvSpPr>
          <p:cNvPr id="3" name="Content Placeholder 2"/>
          <p:cNvSpPr>
            <a:spLocks noGrp="1"/>
          </p:cNvSpPr>
          <p:nvPr>
            <p:ph sz="half" idx="1"/>
          </p:nvPr>
        </p:nvSpPr>
        <p:spPr/>
        <p:txBody>
          <a:bodyPr/>
          <a:lstStyle/>
          <a:p>
            <a:pPr marL="0" indent="0">
              <a:buNone/>
            </a:pPr>
            <a:r>
              <a:rPr lang="en-GB" b="1" dirty="0" smtClean="0">
                <a:latin typeface="Urbano" pitchFamily="34" charset="0"/>
                <a:cs typeface="Arial" pitchFamily="34" charset="0"/>
              </a:rPr>
              <a:t>Colour coding:</a:t>
            </a:r>
          </a:p>
          <a:p>
            <a:pPr marL="0" indent="0">
              <a:buNone/>
            </a:pPr>
            <a:r>
              <a:rPr lang="en-GB" dirty="0" smtClean="0">
                <a:latin typeface="Urbano" pitchFamily="34" charset="0"/>
                <a:cs typeface="Arial" pitchFamily="34" charset="0"/>
              </a:rPr>
              <a:t>Each of the five </a:t>
            </a:r>
            <a:r>
              <a:rPr lang="en-GB" dirty="0" smtClean="0">
                <a:latin typeface="Urbano" pitchFamily="34" charset="0"/>
                <a:cs typeface="Arial" pitchFamily="34" charset="0"/>
              </a:rPr>
              <a:t>skills is </a:t>
            </a:r>
            <a:r>
              <a:rPr lang="en-GB" dirty="0" smtClean="0">
                <a:latin typeface="Urbano" pitchFamily="34" charset="0"/>
                <a:cs typeface="Arial" pitchFamily="34" charset="0"/>
              </a:rPr>
              <a:t>identified by a different colour in text and headings. </a:t>
            </a:r>
            <a:endParaRPr lang="en-GB" dirty="0">
              <a:latin typeface="Urbano" pitchFamily="34" charset="0"/>
              <a:cs typeface="Arial"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600200"/>
            <a:ext cx="4577496" cy="3282576"/>
          </a:xfrm>
          <a:prstGeom prst="rect">
            <a:avLst/>
          </a:prstGeom>
        </p:spPr>
      </p:pic>
    </p:spTree>
    <p:extLst>
      <p:ext uri="{BB962C8B-B14F-4D97-AF65-F5344CB8AC3E}">
        <p14:creationId xmlns:p14="http://schemas.microsoft.com/office/powerpoint/2010/main" val="4241652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AU"/>
          </a:p>
        </p:txBody>
      </p:sp>
      <p:pic>
        <p:nvPicPr>
          <p:cNvPr id="4" name="Picture 3" descr="intro1.jpg"/>
          <p:cNvPicPr>
            <a:picLocks noChangeAspect="1"/>
          </p:cNvPicPr>
          <p:nvPr/>
        </p:nvPicPr>
        <p:blipFill>
          <a:blip r:embed="rId2"/>
          <a:stretch>
            <a:fillRect/>
          </a:stretch>
        </p:blipFill>
        <p:spPr>
          <a:xfrm>
            <a:off x="0" y="0"/>
            <a:ext cx="9144000" cy="6858000"/>
          </a:xfrm>
          <a:prstGeom prst="rect">
            <a:avLst/>
          </a:prstGeom>
        </p:spPr>
      </p:pic>
      <p:sp>
        <p:nvSpPr>
          <p:cNvPr id="5" name="Text Placeholder 5"/>
          <p:cNvSpPr txBox="1">
            <a:spLocks/>
          </p:cNvSpPr>
          <p:nvPr/>
        </p:nvSpPr>
        <p:spPr>
          <a:xfrm>
            <a:off x="722313" y="4915688"/>
            <a:ext cx="7772400" cy="1500187"/>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2800" b="0" i="0" u="none" strike="noStrike" kern="1200" cap="none" spc="0" normalizeH="0" baseline="0" noProof="0" dirty="0" smtClean="0">
                <a:ln>
                  <a:noFill/>
                </a:ln>
                <a:solidFill>
                  <a:schemeClr val="tx1"/>
                </a:solidFill>
                <a:effectLst/>
                <a:uLnTx/>
                <a:uFillTx/>
                <a:latin typeface="Eksja" pitchFamily="18" charset="0"/>
                <a:cs typeface="Eksja"/>
              </a:rPr>
              <a:t>Learning</a:t>
            </a:r>
            <a:endParaRPr kumimoji="0" lang="en-GB" sz="2800" b="0" i="0" u="none" strike="noStrike" kern="1200" cap="none" spc="0" normalizeH="0" baseline="0" noProof="0" dirty="0">
              <a:ln>
                <a:noFill/>
              </a:ln>
              <a:solidFill>
                <a:schemeClr val="tx1"/>
              </a:solidFill>
              <a:effectLst/>
              <a:uLnTx/>
              <a:uFillTx/>
              <a:latin typeface="Eksja" pitchFamily="18" charset="0"/>
              <a:cs typeface="Eksja"/>
            </a:endParaRPr>
          </a:p>
        </p:txBody>
      </p:sp>
    </p:spTree>
    <p:extLst>
      <p:ext uri="{BB962C8B-B14F-4D97-AF65-F5344CB8AC3E}">
        <p14:creationId xmlns:p14="http://schemas.microsoft.com/office/powerpoint/2010/main" val="1224510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Is this learning?</a:t>
            </a:r>
            <a:endParaRPr lang="en-GB" sz="2800" dirty="0">
              <a:latin typeface="Eksja" pitchFamily="18" charset="0"/>
              <a:cs typeface="Eksja"/>
            </a:endParaRPr>
          </a:p>
        </p:txBody>
      </p:sp>
      <p:sp>
        <p:nvSpPr>
          <p:cNvPr id="7" name="Content Placeholder 6"/>
          <p:cNvSpPr>
            <a:spLocks noGrp="1"/>
          </p:cNvSpPr>
          <p:nvPr>
            <p:ph sz="half" idx="2"/>
          </p:nvPr>
        </p:nvSpPr>
        <p:spPr>
          <a:xfrm>
            <a:off x="4184073" y="865242"/>
            <a:ext cx="4502728" cy="5581762"/>
          </a:xfrm>
        </p:spPr>
        <p:txBody>
          <a:bodyPr>
            <a:noAutofit/>
          </a:bodyPr>
          <a:lstStyle/>
          <a:p>
            <a:pPr marL="0" indent="0">
              <a:buNone/>
            </a:pPr>
            <a:r>
              <a:rPr lang="en-GB" sz="1600" b="1" dirty="0">
                <a:latin typeface="Urbano" pitchFamily="34" charset="0"/>
                <a:cs typeface="Arial" pitchFamily="34" charset="0"/>
              </a:rPr>
              <a:t>Purpose: To highlight the many different instances of </a:t>
            </a:r>
            <a:r>
              <a:rPr lang="en-GB" sz="1600" b="1" dirty="0" smtClean="0">
                <a:latin typeface="Urbano" pitchFamily="34" charset="0"/>
                <a:cs typeface="Arial" pitchFamily="34" charset="0"/>
              </a:rPr>
              <a:t>learning </a:t>
            </a:r>
            <a:r>
              <a:rPr lang="en-GB" sz="1600" b="1" dirty="0">
                <a:latin typeface="Urbano" pitchFamily="34" charset="0"/>
                <a:cs typeface="Arial" pitchFamily="34" charset="0"/>
              </a:rPr>
              <a:t>in the community. An introductory presentation, like this one, has been created for each of the capabilities.</a:t>
            </a:r>
          </a:p>
          <a:p>
            <a:pPr marL="0" indent="0">
              <a:buNone/>
            </a:pPr>
            <a:endParaRPr lang="en-GB" sz="1600" dirty="0">
              <a:latin typeface="Urbano" pitchFamily="34" charset="0"/>
              <a:cs typeface="Arial" pitchFamily="34" charset="0"/>
            </a:endParaRPr>
          </a:p>
          <a:p>
            <a:pPr marL="0" indent="0">
              <a:buNone/>
            </a:pPr>
            <a:r>
              <a:rPr lang="en-GB" sz="1600" dirty="0">
                <a:latin typeface="Urbano" pitchFamily="34" charset="0"/>
                <a:cs typeface="Arial" pitchFamily="34" charset="0"/>
              </a:rPr>
              <a:t>Non linear format: Content is navigated from the large grid of images. Hovering over the images should then show you a ‘rollover’ which reveals a text description of each. You don’t need to look at every branch included. This would probably be quite time consuming/boring</a:t>
            </a:r>
          </a:p>
          <a:p>
            <a:pPr marL="0" indent="0">
              <a:buNone/>
            </a:pPr>
            <a:endParaRPr lang="en-GB" sz="1600" dirty="0">
              <a:latin typeface="Urbano" pitchFamily="34" charset="0"/>
              <a:cs typeface="Arial" pitchFamily="34" charset="0"/>
            </a:endParaRPr>
          </a:p>
          <a:p>
            <a:pPr marL="0" indent="0">
              <a:buNone/>
            </a:pPr>
            <a:r>
              <a:rPr lang="en-GB" sz="1600" dirty="0">
                <a:latin typeface="Urbano" pitchFamily="34" charset="0"/>
                <a:cs typeface="Arial" pitchFamily="34" charset="0"/>
              </a:rPr>
              <a:t>Use: Can be used to introduce </a:t>
            </a:r>
            <a:r>
              <a:rPr lang="en-GB" sz="1600" dirty="0" smtClean="0">
                <a:latin typeface="Urbano" pitchFamily="34" charset="0"/>
                <a:cs typeface="Arial" pitchFamily="34" charset="0"/>
              </a:rPr>
              <a:t>learning </a:t>
            </a:r>
            <a:r>
              <a:rPr lang="en-GB" sz="1600" dirty="0">
                <a:latin typeface="Urbano" pitchFamily="34" charset="0"/>
                <a:cs typeface="Arial" pitchFamily="34" charset="0"/>
              </a:rPr>
              <a:t>as a </a:t>
            </a:r>
            <a:r>
              <a:rPr lang="en-GB" sz="1600" dirty="0" smtClean="0">
                <a:latin typeface="Urbano" pitchFamily="34" charset="0"/>
                <a:cs typeface="Arial" pitchFamily="34" charset="0"/>
              </a:rPr>
              <a:t>skill </a:t>
            </a:r>
            <a:r>
              <a:rPr lang="en-GB" sz="1600" dirty="0">
                <a:latin typeface="Urbano" pitchFamily="34" charset="0"/>
                <a:cs typeface="Arial" pitchFamily="34" charset="0"/>
              </a:rPr>
              <a:t>in more depth or as a model of explaining what the </a:t>
            </a:r>
            <a:r>
              <a:rPr lang="en-GB" sz="1600" dirty="0" smtClean="0">
                <a:latin typeface="Urbano" pitchFamily="34" charset="0"/>
                <a:cs typeface="Arial" pitchFamily="34" charset="0"/>
              </a:rPr>
              <a:t>skills </a:t>
            </a:r>
            <a:r>
              <a:rPr lang="en-GB" sz="1600" dirty="0">
                <a:latin typeface="Urbano" pitchFamily="34" charset="0"/>
                <a:cs typeface="Arial" pitchFamily="34" charset="0"/>
              </a:rPr>
              <a:t>are, </a:t>
            </a:r>
            <a:r>
              <a:rPr lang="en-GB" sz="1600" dirty="0" smtClean="0">
                <a:latin typeface="Urbano" pitchFamily="34" charset="0"/>
                <a:cs typeface="Arial" pitchFamily="34" charset="0"/>
              </a:rPr>
              <a:t>as suggested in </a:t>
            </a:r>
            <a:r>
              <a:rPr lang="en-GB" sz="1600" dirty="0">
                <a:latin typeface="Urbano" pitchFamily="34" charset="0"/>
                <a:cs typeface="Arial" pitchFamily="34" charset="0"/>
              </a:rPr>
              <a:t>the first </a:t>
            </a:r>
            <a:r>
              <a:rPr lang="en-GB" sz="1600" dirty="0" smtClean="0">
                <a:latin typeface="Urbano" pitchFamily="34" charset="0"/>
                <a:cs typeface="Arial" pitchFamily="34" charset="0"/>
              </a:rPr>
              <a:t>activity.</a:t>
            </a:r>
            <a:endParaRPr lang="en-GB" sz="1600" dirty="0">
              <a:latin typeface="Urbano" pitchFamily="34" charset="0"/>
              <a:cs typeface="Arial" pitchFamily="34" charset="0"/>
            </a:endParaRPr>
          </a:p>
        </p:txBody>
      </p:sp>
      <p:pic>
        <p:nvPicPr>
          <p:cNvPr id="3" name="Content Placeholder 2" descr="Page_01.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33" b="-24233"/>
          <a:stretch>
            <a:fillRect/>
          </a:stretch>
        </p:blipFill>
        <p:spPr>
          <a:xfrm>
            <a:off x="457200" y="1600201"/>
            <a:ext cx="3435927" cy="3850562"/>
          </a:xfrm>
        </p:spPr>
      </p:pic>
    </p:spTree>
    <p:extLst>
      <p:ext uri="{BB962C8B-B14F-4D97-AF65-F5344CB8AC3E}">
        <p14:creationId xmlns:p14="http://schemas.microsoft.com/office/powerpoint/2010/main" val="40869343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Is this learning? (cont.)</a:t>
            </a:r>
            <a:endParaRPr lang="en-GB" sz="2800" dirty="0">
              <a:latin typeface="Eksja" pitchFamily="18" charset="0"/>
              <a:cs typeface="Eksja"/>
            </a:endParaRPr>
          </a:p>
        </p:txBody>
      </p:sp>
      <p:sp>
        <p:nvSpPr>
          <p:cNvPr id="7" name="Content Placeholder 6"/>
          <p:cNvSpPr>
            <a:spLocks noGrp="1"/>
          </p:cNvSpPr>
          <p:nvPr>
            <p:ph sz="half" idx="2"/>
          </p:nvPr>
        </p:nvSpPr>
        <p:spPr>
          <a:xfrm>
            <a:off x="4184073" y="865242"/>
            <a:ext cx="4502728" cy="5581762"/>
          </a:xfrm>
        </p:spPr>
        <p:txBody>
          <a:bodyPr>
            <a:noAutofit/>
          </a:bodyPr>
          <a:lstStyle/>
          <a:p>
            <a:pPr marL="0" indent="0">
              <a:buNone/>
            </a:pPr>
            <a:r>
              <a:rPr lang="en-GB" sz="1600" b="1" dirty="0">
                <a:latin typeface="Urbano" pitchFamily="34" charset="0"/>
                <a:cs typeface="Arial" pitchFamily="34" charset="0"/>
              </a:rPr>
              <a:t>Purpose: To highlight the many different instances of </a:t>
            </a:r>
            <a:r>
              <a:rPr lang="en-GB" sz="1600" b="1" dirty="0" smtClean="0">
                <a:latin typeface="Urbano" pitchFamily="34" charset="0"/>
                <a:cs typeface="Arial" pitchFamily="34" charset="0"/>
              </a:rPr>
              <a:t>learning </a:t>
            </a:r>
            <a:r>
              <a:rPr lang="en-GB" sz="1600" b="1" dirty="0">
                <a:latin typeface="Urbano" pitchFamily="34" charset="0"/>
                <a:cs typeface="Arial" pitchFamily="34" charset="0"/>
              </a:rPr>
              <a:t>in the community. An introductory presentation, like this one, has been created for each of the capabilities.</a:t>
            </a:r>
          </a:p>
          <a:p>
            <a:pPr marL="0" indent="0">
              <a:buNone/>
            </a:pPr>
            <a:endParaRPr lang="en-GB" sz="1600" dirty="0">
              <a:latin typeface="Urbano" pitchFamily="34" charset="0"/>
              <a:cs typeface="Arial" pitchFamily="34" charset="0"/>
            </a:endParaRPr>
          </a:p>
          <a:p>
            <a:pPr marL="0" indent="0">
              <a:buNone/>
            </a:pPr>
            <a:r>
              <a:rPr lang="en-GB" sz="1600" dirty="0" smtClean="0">
                <a:latin typeface="Urbano" pitchFamily="34" charset="0"/>
                <a:cs typeface="Arial" pitchFamily="34" charset="0"/>
              </a:rPr>
              <a:t>Formative </a:t>
            </a:r>
            <a:r>
              <a:rPr lang="en-GB" sz="1600" dirty="0">
                <a:latin typeface="Urbano" pitchFamily="34" charset="0"/>
                <a:cs typeface="Arial" pitchFamily="34" charset="0"/>
              </a:rPr>
              <a:t>activities: </a:t>
            </a:r>
          </a:p>
          <a:p>
            <a:r>
              <a:rPr lang="en-GB" sz="1600" dirty="0">
                <a:latin typeface="Urbano" pitchFamily="34" charset="0"/>
                <a:cs typeface="Arial" pitchFamily="34" charset="0"/>
              </a:rPr>
              <a:t>Students (individually or in groups) take one of each of the examples shown in the document and then expand on it, using their own experiences to illustrate.</a:t>
            </a:r>
          </a:p>
          <a:p>
            <a:r>
              <a:rPr lang="en-GB" sz="1600" dirty="0">
                <a:latin typeface="Urbano" pitchFamily="34" charset="0"/>
                <a:cs typeface="Arial" pitchFamily="34" charset="0"/>
              </a:rPr>
              <a:t>Navigate from the main choice grid to the question (Is ___ a form of </a:t>
            </a:r>
            <a:r>
              <a:rPr lang="en-GB" sz="1600" dirty="0" smtClean="0">
                <a:latin typeface="Urbano" pitchFamily="34" charset="0"/>
                <a:cs typeface="Arial" pitchFamily="34" charset="0"/>
              </a:rPr>
              <a:t>learning?</a:t>
            </a:r>
            <a:r>
              <a:rPr lang="en-GB" sz="1600" dirty="0">
                <a:latin typeface="Urbano" pitchFamily="34" charset="0"/>
                <a:cs typeface="Arial" pitchFamily="34" charset="0"/>
              </a:rPr>
              <a:t>) Class can discuss whether they think it is a form of </a:t>
            </a:r>
            <a:r>
              <a:rPr lang="en-GB" sz="1600" dirty="0" smtClean="0">
                <a:latin typeface="Urbano" pitchFamily="34" charset="0"/>
                <a:cs typeface="Arial" pitchFamily="34" charset="0"/>
              </a:rPr>
              <a:t>learning </a:t>
            </a:r>
            <a:r>
              <a:rPr lang="en-GB" sz="1600" dirty="0">
                <a:latin typeface="Urbano" pitchFamily="34" charset="0"/>
                <a:cs typeface="Arial" pitchFamily="34" charset="0"/>
              </a:rPr>
              <a:t>and explain why. The move to answer slide and compare this answer to student answers.</a:t>
            </a:r>
          </a:p>
          <a:p>
            <a:r>
              <a:rPr lang="en-GB" sz="1600" dirty="0">
                <a:latin typeface="Urbano" pitchFamily="34" charset="0"/>
                <a:cs typeface="Arial" pitchFamily="34" charset="0"/>
              </a:rPr>
              <a:t>Collect/take/draw/paint images of forms of </a:t>
            </a:r>
            <a:r>
              <a:rPr lang="en-GB" sz="1600" dirty="0" smtClean="0">
                <a:latin typeface="Urbano" pitchFamily="34" charset="0"/>
                <a:cs typeface="Arial" pitchFamily="34" charset="0"/>
              </a:rPr>
              <a:t>learning in </a:t>
            </a:r>
            <a:r>
              <a:rPr lang="en-GB" sz="1600" dirty="0">
                <a:latin typeface="Urbano" pitchFamily="34" charset="0"/>
                <a:cs typeface="Arial" pitchFamily="34" charset="0"/>
              </a:rPr>
              <a:t>the community.</a:t>
            </a:r>
          </a:p>
          <a:p>
            <a:r>
              <a:rPr lang="en-GB" sz="1600" dirty="0">
                <a:latin typeface="Urbano" pitchFamily="34" charset="0"/>
                <a:cs typeface="Arial" pitchFamily="34" charset="0"/>
              </a:rPr>
              <a:t>Collaborate as a class to come up with other definitions of </a:t>
            </a:r>
            <a:r>
              <a:rPr lang="en-GB" sz="1600" dirty="0" smtClean="0">
                <a:latin typeface="Urbano" pitchFamily="34" charset="0"/>
                <a:cs typeface="Arial" pitchFamily="34" charset="0"/>
              </a:rPr>
              <a:t>learning </a:t>
            </a:r>
            <a:r>
              <a:rPr lang="en-GB" sz="1600" dirty="0">
                <a:latin typeface="Urbano" pitchFamily="34" charset="0"/>
                <a:cs typeface="Arial" pitchFamily="34" charset="0"/>
              </a:rPr>
              <a:t>and list on the board.</a:t>
            </a:r>
          </a:p>
        </p:txBody>
      </p:sp>
      <p:pic>
        <p:nvPicPr>
          <p:cNvPr id="3" name="Content Placeholder 2" descr="Page_01.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33" b="-24233"/>
          <a:stretch>
            <a:fillRect/>
          </a:stretch>
        </p:blipFill>
        <p:spPr>
          <a:xfrm>
            <a:off x="457200" y="1600201"/>
            <a:ext cx="3435927" cy="3850562"/>
          </a:xfrm>
        </p:spPr>
      </p:pic>
    </p:spTree>
    <p:extLst>
      <p:ext uri="{BB962C8B-B14F-4D97-AF65-F5344CB8AC3E}">
        <p14:creationId xmlns:p14="http://schemas.microsoft.com/office/powerpoint/2010/main" val="4086934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What is a learning style?</a:t>
            </a:r>
            <a:endParaRPr lang="en-GB" sz="2800" dirty="0">
              <a:latin typeface="Eksja" pitchFamily="18" charset="0"/>
              <a:cs typeface="Eksja"/>
            </a:endParaRPr>
          </a:p>
        </p:txBody>
      </p:sp>
      <p:sp>
        <p:nvSpPr>
          <p:cNvPr id="7" name="Content Placeholder 6"/>
          <p:cNvSpPr>
            <a:spLocks noGrp="1"/>
          </p:cNvSpPr>
          <p:nvPr>
            <p:ph sz="half" idx="2"/>
          </p:nvPr>
        </p:nvSpPr>
        <p:spPr>
          <a:xfrm>
            <a:off x="4603569" y="1125760"/>
            <a:ext cx="4083232" cy="5321243"/>
          </a:xfrm>
        </p:spPr>
        <p:txBody>
          <a:bodyPr>
            <a:noAutofit/>
          </a:bodyPr>
          <a:lstStyle/>
          <a:p>
            <a:pPr marL="0" indent="0">
              <a:buNone/>
            </a:pPr>
            <a:r>
              <a:rPr lang="en-GB" sz="1600" b="1" dirty="0" smtClean="0">
                <a:latin typeface="Urbano" pitchFamily="34" charset="0"/>
                <a:cs typeface="Arial" pitchFamily="34" charset="0"/>
              </a:rPr>
              <a:t>Purpose: To introduce and exemplify three learning styles (Visual, Aural and Kinaesthetic). This highlights the different ways people learn the same things and how this same learning style occurs in and outside the classroom</a:t>
            </a:r>
          </a:p>
          <a:p>
            <a:pPr marL="0" indent="0">
              <a:buNone/>
            </a:pPr>
            <a:endParaRPr lang="en-GB" sz="1600" b="1" dirty="0" smtClean="0">
              <a:latin typeface="Urbano" pitchFamily="34" charset="0"/>
              <a:cs typeface="Arial" pitchFamily="34" charset="0"/>
            </a:endParaRPr>
          </a:p>
          <a:p>
            <a:pPr marL="0" indent="0">
              <a:buNone/>
            </a:pPr>
            <a:r>
              <a:rPr lang="en-GB" sz="1600" dirty="0" smtClean="0">
                <a:latin typeface="Urbano" pitchFamily="34" charset="0"/>
                <a:cs typeface="Arial" pitchFamily="34" charset="0"/>
              </a:rPr>
              <a:t>Non linear format: Students/teacher can navigate the content by selecting one of the learning styles from the grid menu and investigate the summary and examples there. Teachers may look at one example with the class and then ask students to look at other examples.</a:t>
            </a:r>
            <a:endParaRPr lang="en-GB" sz="1600" dirty="0">
              <a:latin typeface="Urbano" pitchFamily="34" charset="0"/>
              <a:cs typeface="Arial" pitchFamily="34" charset="0"/>
            </a:endParaRPr>
          </a:p>
          <a:p>
            <a:pPr marL="0" indent="0">
              <a:buNone/>
            </a:pPr>
            <a:r>
              <a:rPr lang="en-GB" sz="1600" dirty="0" smtClean="0">
                <a:latin typeface="Urbano" pitchFamily="34" charset="0"/>
                <a:cs typeface="Arial" pitchFamily="34" charset="0"/>
              </a:rPr>
              <a:t>Use: Can be used to introduce learning as a </a:t>
            </a:r>
            <a:r>
              <a:rPr lang="en-GB" sz="1600" dirty="0" smtClean="0">
                <a:latin typeface="Urbano" pitchFamily="34" charset="0"/>
                <a:cs typeface="Arial" pitchFamily="34" charset="0"/>
              </a:rPr>
              <a:t>skill </a:t>
            </a:r>
            <a:r>
              <a:rPr lang="en-GB" sz="1600" dirty="0" smtClean="0">
                <a:latin typeface="Urbano" pitchFamily="34" charset="0"/>
                <a:cs typeface="Arial" pitchFamily="34" charset="0"/>
              </a:rPr>
              <a:t>in more depth. Introduces concepts of VAK learners which will be explored further in Learning Styles quiz. </a:t>
            </a:r>
            <a:endParaRPr lang="en-GB" sz="1600" dirty="0">
              <a:latin typeface="Urbano" pitchFamily="34" charset="0"/>
              <a:cs typeface="Arial" pitchFamily="34" charset="0"/>
            </a:endParaRPr>
          </a:p>
        </p:txBody>
      </p:sp>
      <p:pic>
        <p:nvPicPr>
          <p:cNvPr id="3" name="Content Placeholder 2" descr="Page_01 copy.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46" b="-24246"/>
          <a:stretch>
            <a:fillRect/>
          </a:stretch>
        </p:blipFill>
        <p:spPr/>
      </p:pic>
    </p:spTree>
    <p:extLst>
      <p:ext uri="{BB962C8B-B14F-4D97-AF65-F5344CB8AC3E}">
        <p14:creationId xmlns:p14="http://schemas.microsoft.com/office/powerpoint/2010/main" val="29604447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What is your learning style?</a:t>
            </a:r>
            <a:endParaRPr lang="en-GB" sz="2800" dirty="0">
              <a:latin typeface="Eksja" pitchFamily="18" charset="0"/>
              <a:cs typeface="Eksja"/>
            </a:endParaRPr>
          </a:p>
        </p:txBody>
      </p:sp>
      <p:sp>
        <p:nvSpPr>
          <p:cNvPr id="7" name="Content Placeholder 6"/>
          <p:cNvSpPr>
            <a:spLocks noGrp="1"/>
          </p:cNvSpPr>
          <p:nvPr>
            <p:ph sz="half" idx="2"/>
          </p:nvPr>
        </p:nvSpPr>
        <p:spPr>
          <a:xfrm>
            <a:off x="4603569" y="1136072"/>
            <a:ext cx="4083232" cy="5310931"/>
          </a:xfrm>
        </p:spPr>
        <p:txBody>
          <a:bodyPr>
            <a:noAutofit/>
          </a:bodyPr>
          <a:lstStyle/>
          <a:p>
            <a:pPr marL="0" indent="0">
              <a:buNone/>
            </a:pPr>
            <a:r>
              <a:rPr lang="en-GB" sz="1600" b="1" dirty="0" smtClean="0">
                <a:latin typeface="Urbano" pitchFamily="34" charset="0"/>
                <a:cs typeface="Arial" pitchFamily="34" charset="0"/>
              </a:rPr>
              <a:t>Purpose:</a:t>
            </a:r>
            <a:endParaRPr lang="en-GB" sz="1600" b="1" dirty="0">
              <a:latin typeface="Urbano" pitchFamily="34" charset="0"/>
              <a:cs typeface="Arial" pitchFamily="34" charset="0"/>
            </a:endParaRPr>
          </a:p>
          <a:p>
            <a:pPr marL="0" indent="0">
              <a:buNone/>
            </a:pPr>
            <a:r>
              <a:rPr lang="en-GB" sz="1600" b="1" dirty="0" smtClean="0">
                <a:latin typeface="Urbano" pitchFamily="34" charset="0"/>
                <a:cs typeface="Arial" pitchFamily="34" charset="0"/>
              </a:rPr>
              <a:t>To assist students to identify their learning styles and provide a framework with which they can identify and analyse the learning they do in and outside school.</a:t>
            </a:r>
          </a:p>
          <a:p>
            <a:pPr marL="0" indent="0">
              <a:buNone/>
            </a:pPr>
            <a:endParaRPr lang="en-GB" sz="1600" dirty="0" smtClean="0">
              <a:latin typeface="Urbano" pitchFamily="34" charset="0"/>
              <a:cs typeface="Arial" pitchFamily="34" charset="0"/>
            </a:endParaRPr>
          </a:p>
          <a:p>
            <a:pPr marL="0" indent="0">
              <a:buNone/>
            </a:pPr>
            <a:r>
              <a:rPr lang="en-GB" sz="1600" dirty="0" smtClean="0">
                <a:latin typeface="Urbano" pitchFamily="34" charset="0"/>
                <a:cs typeface="Arial" pitchFamily="34" charset="0"/>
              </a:rPr>
              <a:t>Use: Can be used to introduce learning as a </a:t>
            </a:r>
            <a:r>
              <a:rPr lang="en-GB" sz="1600" dirty="0" smtClean="0">
                <a:latin typeface="Urbano" pitchFamily="34" charset="0"/>
                <a:cs typeface="Arial" pitchFamily="34" charset="0"/>
              </a:rPr>
              <a:t>skill </a:t>
            </a:r>
            <a:r>
              <a:rPr lang="en-GB" sz="1600" dirty="0" smtClean="0">
                <a:latin typeface="Urbano" pitchFamily="34" charset="0"/>
                <a:cs typeface="Arial" pitchFamily="34" charset="0"/>
              </a:rPr>
              <a:t>in more depth. Can be used as a frame of reference for students when identifying the kinds of learning they do/have done. The learning quiz is likely to be produced in the second version of PLP. A substitute (not great, but hopefully will give students an idea of where their strengths lie) can be </a:t>
            </a:r>
            <a:r>
              <a:rPr lang="en-GB" sz="1600" dirty="0">
                <a:latin typeface="Urbano" pitchFamily="34" charset="0"/>
                <a:cs typeface="Arial" pitchFamily="34" charset="0"/>
              </a:rPr>
              <a:t>found </a:t>
            </a:r>
            <a:r>
              <a:rPr lang="en-GB" sz="1600" dirty="0" err="1" smtClean="0">
                <a:latin typeface="Urbano" pitchFamily="34" charset="0"/>
                <a:cs typeface="Arial" pitchFamily="34" charset="0"/>
              </a:rPr>
              <a:t>here:</a:t>
            </a:r>
            <a:r>
              <a:rPr lang="en-GB" sz="1600" dirty="0" err="1" smtClean="0">
                <a:latin typeface="Urbano" pitchFamily="34" charset="0"/>
                <a:cs typeface="Arial" pitchFamily="34" charset="0"/>
                <a:hlinkClick r:id="rId3"/>
              </a:rPr>
              <a:t>http</a:t>
            </a:r>
            <a:r>
              <a:rPr lang="en-GB" sz="1600" dirty="0">
                <a:latin typeface="Urbano" pitchFamily="34" charset="0"/>
                <a:cs typeface="Arial" pitchFamily="34" charset="0"/>
                <a:hlinkClick r:id="rId3"/>
              </a:rPr>
              <a:t>://www.businessballs.com/howardgardnermultipleintelligences.htm#vak%20learning%20styles%20free%20quick%</a:t>
            </a:r>
            <a:r>
              <a:rPr lang="en-GB" sz="1600" dirty="0" smtClean="0">
                <a:latin typeface="Urbano" pitchFamily="34" charset="0"/>
                <a:cs typeface="Arial" pitchFamily="34" charset="0"/>
                <a:hlinkClick r:id="rId3"/>
              </a:rPr>
              <a:t>20test</a:t>
            </a:r>
            <a:r>
              <a:rPr lang="en-GB" sz="1600" dirty="0" smtClean="0">
                <a:latin typeface="Urbano" pitchFamily="34" charset="0"/>
                <a:cs typeface="Arial" pitchFamily="34" charset="0"/>
              </a:rPr>
              <a:t>)</a:t>
            </a:r>
          </a:p>
          <a:p>
            <a:pPr marL="0" indent="0">
              <a:buNone/>
            </a:pPr>
            <a:endParaRPr lang="en-GB" sz="1600" dirty="0" smtClean="0">
              <a:latin typeface="Urbano" pitchFamily="34" charset="0"/>
              <a:cs typeface="Arial" pitchFamily="34" charset="0"/>
            </a:endParaRPr>
          </a:p>
          <a:p>
            <a:pPr marL="0" indent="0">
              <a:buNone/>
            </a:pPr>
            <a:endParaRPr lang="en-GB" sz="1600" dirty="0">
              <a:latin typeface="Urbano" pitchFamily="34" charset="0"/>
              <a:cs typeface="Arial" pitchFamily="34" charset="0"/>
            </a:endParaRPr>
          </a:p>
        </p:txBody>
      </p:sp>
      <p:pic>
        <p:nvPicPr>
          <p:cNvPr id="3" name="Content Placeholder 2" descr="Page_016.jpg"/>
          <p:cNvPicPr>
            <a:picLocks noGrp="1" noChangeAspect="1"/>
          </p:cNvPicPr>
          <p:nvPr>
            <p:ph sz="half" idx="1"/>
          </p:nvPr>
        </p:nvPicPr>
        <p:blipFill>
          <a:blip r:embed="rId4" cstate="email">
            <a:extLst>
              <a:ext uri="{28A0092B-C50C-407E-A947-70E740481C1C}">
                <a14:useLocalDpi xmlns:a14="http://schemas.microsoft.com/office/drawing/2010/main"/>
              </a:ext>
            </a:extLst>
          </a:blip>
          <a:srcRect t="-24233" b="-24233"/>
          <a:stretch>
            <a:fillRect/>
          </a:stretch>
        </p:blipFill>
        <p:spPr/>
      </p:pic>
    </p:spTree>
    <p:extLst>
      <p:ext uri="{BB962C8B-B14F-4D97-AF65-F5344CB8AC3E}">
        <p14:creationId xmlns:p14="http://schemas.microsoft.com/office/powerpoint/2010/main" val="12562928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What is your learning style? (cont.)</a:t>
            </a:r>
            <a:endParaRPr lang="en-GB" sz="2800" dirty="0">
              <a:latin typeface="Eksja" pitchFamily="18" charset="0"/>
              <a:cs typeface="Eksja"/>
            </a:endParaRPr>
          </a:p>
        </p:txBody>
      </p:sp>
      <p:sp>
        <p:nvSpPr>
          <p:cNvPr id="7" name="Content Placeholder 6"/>
          <p:cNvSpPr>
            <a:spLocks noGrp="1"/>
          </p:cNvSpPr>
          <p:nvPr>
            <p:ph sz="half" idx="2"/>
          </p:nvPr>
        </p:nvSpPr>
        <p:spPr>
          <a:xfrm>
            <a:off x="4603569" y="1066800"/>
            <a:ext cx="4083232" cy="5380204"/>
          </a:xfrm>
        </p:spPr>
        <p:txBody>
          <a:bodyPr>
            <a:noAutofit/>
          </a:bodyPr>
          <a:lstStyle/>
          <a:p>
            <a:pPr marL="0" indent="0">
              <a:buNone/>
            </a:pPr>
            <a:r>
              <a:rPr lang="en-GB" sz="1600" b="1" dirty="0" smtClean="0">
                <a:latin typeface="Urbano" pitchFamily="34" charset="0"/>
                <a:cs typeface="Arial" pitchFamily="34" charset="0"/>
              </a:rPr>
              <a:t>Purpose:</a:t>
            </a:r>
            <a:endParaRPr lang="en-GB" sz="1600" b="1" dirty="0">
              <a:latin typeface="Urbano" pitchFamily="34" charset="0"/>
              <a:cs typeface="Arial" pitchFamily="34" charset="0"/>
            </a:endParaRPr>
          </a:p>
          <a:p>
            <a:pPr marL="0" indent="0">
              <a:buNone/>
            </a:pPr>
            <a:r>
              <a:rPr lang="en-GB" sz="1600" b="1" dirty="0" smtClean="0">
                <a:latin typeface="Urbano" pitchFamily="34" charset="0"/>
                <a:cs typeface="Arial" pitchFamily="34" charset="0"/>
              </a:rPr>
              <a:t>To assist students to identify their learning styles and provide a framework with which they can identify and analyse the learning they do in and outside school.</a:t>
            </a:r>
          </a:p>
          <a:p>
            <a:pPr marL="0" indent="0">
              <a:buNone/>
            </a:pPr>
            <a:endParaRPr lang="en-GB" sz="1600" dirty="0" smtClean="0">
              <a:latin typeface="Urbano" pitchFamily="34" charset="0"/>
              <a:cs typeface="Arial" pitchFamily="34" charset="0"/>
            </a:endParaRPr>
          </a:p>
          <a:p>
            <a:pPr marL="0" indent="0">
              <a:buNone/>
            </a:pPr>
            <a:endParaRPr lang="en-GB" sz="1600" dirty="0">
              <a:latin typeface="Urbano" pitchFamily="34" charset="0"/>
              <a:cs typeface="Arial" pitchFamily="34" charset="0"/>
            </a:endParaRPr>
          </a:p>
          <a:p>
            <a:pPr marL="0" indent="0">
              <a:buNone/>
            </a:pPr>
            <a:r>
              <a:rPr lang="en-GB" sz="1600" dirty="0" smtClean="0">
                <a:latin typeface="Urbano" pitchFamily="34" charset="0"/>
                <a:cs typeface="Arial" pitchFamily="34" charset="0"/>
              </a:rPr>
              <a:t>Formative activities:</a:t>
            </a:r>
          </a:p>
          <a:p>
            <a:r>
              <a:rPr lang="en-GB" sz="1600" dirty="0" smtClean="0">
                <a:latin typeface="Urbano" pitchFamily="34" charset="0"/>
                <a:cs typeface="Arial" pitchFamily="34" charset="0"/>
              </a:rPr>
              <a:t>Students can begin to identify learning experiences that confirm (or contradict) the identified learning style. This would be a great exercise to start students on their </a:t>
            </a:r>
            <a:r>
              <a:rPr lang="en-GB" sz="1600" dirty="0" smtClean="0">
                <a:latin typeface="Urbano" pitchFamily="34" charset="0"/>
                <a:cs typeface="Arial" pitchFamily="34" charset="0"/>
              </a:rPr>
              <a:t>activity.</a:t>
            </a:r>
            <a:endParaRPr lang="en-GB" sz="1600" dirty="0" smtClean="0">
              <a:latin typeface="Urbano" pitchFamily="34" charset="0"/>
              <a:cs typeface="Arial" pitchFamily="34" charset="0"/>
            </a:endParaRPr>
          </a:p>
          <a:p>
            <a:r>
              <a:rPr lang="en-GB" sz="1600" dirty="0" smtClean="0">
                <a:latin typeface="Urbano" pitchFamily="34" charset="0"/>
                <a:cs typeface="Arial" pitchFamily="34" charset="0"/>
              </a:rPr>
              <a:t>Students can identify the different behaviours in the classroom (watching videos, listening to the teacher, role play etc.) and identify which learning styles each is suited to.</a:t>
            </a:r>
          </a:p>
          <a:p>
            <a:pPr marL="0" indent="0">
              <a:buNone/>
            </a:pPr>
            <a:endParaRPr lang="en-GB" sz="1600" dirty="0" smtClean="0">
              <a:latin typeface="Urbano" pitchFamily="34" charset="0"/>
              <a:cs typeface="Arial" pitchFamily="34" charset="0"/>
            </a:endParaRPr>
          </a:p>
          <a:p>
            <a:pPr marL="0" indent="0">
              <a:buNone/>
            </a:pPr>
            <a:endParaRPr lang="en-GB" sz="1600" dirty="0">
              <a:latin typeface="Urbano" pitchFamily="34" charset="0"/>
              <a:cs typeface="Arial" pitchFamily="34" charset="0"/>
            </a:endParaRPr>
          </a:p>
        </p:txBody>
      </p:sp>
      <p:pic>
        <p:nvPicPr>
          <p:cNvPr id="3" name="Content Placeholder 2" descr="Page_016.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33" b="-24233"/>
          <a:stretch>
            <a:fillRect/>
          </a:stretch>
        </p:blipFill>
        <p:spPr/>
      </p:pic>
    </p:spTree>
    <p:extLst>
      <p:ext uri="{BB962C8B-B14F-4D97-AF65-F5344CB8AC3E}">
        <p14:creationId xmlns:p14="http://schemas.microsoft.com/office/powerpoint/2010/main" val="12562928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r>
              <a:rPr lang="en-GB" sz="2800" dirty="0" smtClean="0">
                <a:solidFill>
                  <a:srgbClr val="A6A6A6"/>
                </a:solidFill>
                <a:latin typeface="Eksja"/>
                <a:cs typeface="Eksja"/>
              </a:rPr>
              <a:t>Personal Development</a:t>
            </a:r>
            <a:endParaRPr lang="en-GB" sz="2800" dirty="0">
              <a:solidFill>
                <a:srgbClr val="A6A6A6"/>
              </a:solidFill>
              <a:latin typeface="Eksja"/>
              <a:cs typeface="Eksja"/>
            </a:endParaRPr>
          </a:p>
        </p:txBody>
      </p:sp>
      <p:pic>
        <p:nvPicPr>
          <p:cNvPr id="3" name="Picture 2" descr="intro1.jpg"/>
          <p:cNvPicPr>
            <a:picLocks noChangeAspect="1"/>
          </p:cNvPicPr>
          <p:nvPr/>
        </p:nvPicPr>
        <p:blipFill>
          <a:blip r:embed="rId2"/>
          <a:stretch>
            <a:fillRect/>
          </a:stretch>
        </p:blipFill>
        <p:spPr>
          <a:xfrm>
            <a:off x="0" y="0"/>
            <a:ext cx="9144000" cy="6858000"/>
          </a:xfrm>
          <a:prstGeom prst="rect">
            <a:avLst/>
          </a:prstGeom>
        </p:spPr>
      </p:pic>
      <p:sp>
        <p:nvSpPr>
          <p:cNvPr id="4" name="Text Placeholder 5"/>
          <p:cNvSpPr txBox="1">
            <a:spLocks/>
          </p:cNvSpPr>
          <p:nvPr/>
        </p:nvSpPr>
        <p:spPr>
          <a:xfrm>
            <a:off x="722313" y="4915688"/>
            <a:ext cx="7772400" cy="1500187"/>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2800" b="0" i="0" u="none" strike="noStrike" kern="1200" cap="none" spc="0" normalizeH="0" baseline="0" noProof="0" dirty="0" smtClean="0">
                <a:ln>
                  <a:noFill/>
                </a:ln>
                <a:solidFill>
                  <a:schemeClr val="tx1"/>
                </a:solidFill>
                <a:effectLst/>
                <a:uLnTx/>
                <a:uFillTx/>
                <a:latin typeface="Eksja" pitchFamily="18" charset="0"/>
                <a:cs typeface="Eksja"/>
              </a:rPr>
              <a:t>Personal Development</a:t>
            </a:r>
            <a:endParaRPr kumimoji="0" lang="en-GB" sz="2800" b="0" i="0" u="none" strike="noStrike" kern="1200" cap="none" spc="0" normalizeH="0" baseline="0" noProof="0" dirty="0">
              <a:ln>
                <a:noFill/>
              </a:ln>
              <a:solidFill>
                <a:schemeClr val="tx1"/>
              </a:solidFill>
              <a:effectLst/>
              <a:uLnTx/>
              <a:uFillTx/>
              <a:latin typeface="Eksja" pitchFamily="18" charset="0"/>
              <a:cs typeface="Eksja"/>
            </a:endParaRPr>
          </a:p>
        </p:txBody>
      </p:sp>
    </p:spTree>
    <p:extLst>
      <p:ext uri="{BB962C8B-B14F-4D97-AF65-F5344CB8AC3E}">
        <p14:creationId xmlns:p14="http://schemas.microsoft.com/office/powerpoint/2010/main" val="1745167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fontScale="90000"/>
          </a:bodyPr>
          <a:lstStyle/>
          <a:p>
            <a:r>
              <a:rPr lang="en-GB" sz="2800" dirty="0" smtClean="0">
                <a:latin typeface="Eksja" pitchFamily="18" charset="0"/>
                <a:cs typeface="Eksja"/>
              </a:rPr>
              <a:t>Does this contribute to your personal development?</a:t>
            </a:r>
            <a:endParaRPr lang="en-GB" sz="2800" dirty="0">
              <a:latin typeface="Eksja" pitchFamily="18" charset="0"/>
              <a:cs typeface="Eksja"/>
            </a:endParaRPr>
          </a:p>
        </p:txBody>
      </p:sp>
      <p:sp>
        <p:nvSpPr>
          <p:cNvPr id="7" name="Content Placeholder 6"/>
          <p:cNvSpPr>
            <a:spLocks noGrp="1"/>
          </p:cNvSpPr>
          <p:nvPr>
            <p:ph sz="half" idx="2"/>
          </p:nvPr>
        </p:nvSpPr>
        <p:spPr>
          <a:xfrm>
            <a:off x="4098005" y="1122218"/>
            <a:ext cx="4588796" cy="5324786"/>
          </a:xfrm>
        </p:spPr>
        <p:txBody>
          <a:bodyPr>
            <a:noAutofit/>
          </a:bodyPr>
          <a:lstStyle/>
          <a:p>
            <a:pPr marL="0" indent="0">
              <a:buNone/>
            </a:pPr>
            <a:r>
              <a:rPr lang="en-GB" sz="1600" b="1" dirty="0">
                <a:latin typeface="Urbano" pitchFamily="34" charset="0"/>
                <a:cs typeface="Arial" pitchFamily="34" charset="0"/>
              </a:rPr>
              <a:t>Purpose: To highlight the many different instances of </a:t>
            </a:r>
            <a:r>
              <a:rPr lang="en-GB" sz="1600" b="1" dirty="0" smtClean="0">
                <a:latin typeface="Urbano" pitchFamily="34" charset="0"/>
                <a:cs typeface="Arial" pitchFamily="34" charset="0"/>
              </a:rPr>
              <a:t>personal development </a:t>
            </a:r>
            <a:r>
              <a:rPr lang="en-GB" sz="1600" b="1" dirty="0">
                <a:latin typeface="Urbano" pitchFamily="34" charset="0"/>
                <a:cs typeface="Arial" pitchFamily="34" charset="0"/>
              </a:rPr>
              <a:t>in the community. An introductory presentation, like this one, has been created for each of the capabilities.</a:t>
            </a:r>
          </a:p>
          <a:p>
            <a:pPr marL="0" indent="0">
              <a:buNone/>
            </a:pPr>
            <a:endParaRPr lang="en-GB" sz="1600" dirty="0">
              <a:latin typeface="Urbano" pitchFamily="34" charset="0"/>
              <a:cs typeface="Arial" pitchFamily="34" charset="0"/>
            </a:endParaRPr>
          </a:p>
          <a:p>
            <a:pPr marL="0" indent="0">
              <a:buNone/>
            </a:pPr>
            <a:r>
              <a:rPr lang="en-GB" sz="1600" dirty="0">
                <a:latin typeface="Urbano" pitchFamily="34" charset="0"/>
                <a:cs typeface="Arial" pitchFamily="34" charset="0"/>
              </a:rPr>
              <a:t>Non linear format: Content is navigated from the large grid of images. Hovering over the images should then show you a ‘rollover’ which reveals a text description of each. You don’t need to look at every branch included. This would probably be quite time consuming/boring</a:t>
            </a:r>
          </a:p>
          <a:p>
            <a:pPr marL="0" indent="0">
              <a:buNone/>
            </a:pPr>
            <a:endParaRPr lang="en-GB" sz="1600" dirty="0">
              <a:latin typeface="Urbano" pitchFamily="34" charset="0"/>
              <a:cs typeface="Arial" pitchFamily="34" charset="0"/>
            </a:endParaRPr>
          </a:p>
          <a:p>
            <a:pPr marL="0" indent="0">
              <a:buNone/>
            </a:pPr>
            <a:r>
              <a:rPr lang="en-GB" sz="1600" dirty="0">
                <a:latin typeface="Urbano" pitchFamily="34" charset="0"/>
                <a:cs typeface="Arial" pitchFamily="34" charset="0"/>
              </a:rPr>
              <a:t>Use: Can be used to introduce </a:t>
            </a:r>
            <a:r>
              <a:rPr lang="en-GB" sz="1600" dirty="0" smtClean="0">
                <a:latin typeface="Urbano" pitchFamily="34" charset="0"/>
                <a:cs typeface="Arial" pitchFamily="34" charset="0"/>
              </a:rPr>
              <a:t>personal development </a:t>
            </a:r>
            <a:r>
              <a:rPr lang="en-GB" sz="1600" dirty="0">
                <a:latin typeface="Urbano" pitchFamily="34" charset="0"/>
                <a:cs typeface="Arial" pitchFamily="34" charset="0"/>
              </a:rPr>
              <a:t>as a </a:t>
            </a:r>
            <a:r>
              <a:rPr lang="en-GB" sz="1600" dirty="0" smtClean="0">
                <a:latin typeface="Urbano" pitchFamily="34" charset="0"/>
                <a:cs typeface="Arial" pitchFamily="34" charset="0"/>
              </a:rPr>
              <a:t>skill </a:t>
            </a:r>
            <a:r>
              <a:rPr lang="en-GB" sz="1600" dirty="0">
                <a:latin typeface="Urbano" pitchFamily="34" charset="0"/>
                <a:cs typeface="Arial" pitchFamily="34" charset="0"/>
              </a:rPr>
              <a:t>in more depth or as a model of explaining what the </a:t>
            </a:r>
            <a:r>
              <a:rPr lang="en-GB" sz="1600" dirty="0" smtClean="0">
                <a:latin typeface="Urbano" pitchFamily="34" charset="0"/>
                <a:cs typeface="Arial" pitchFamily="34" charset="0"/>
              </a:rPr>
              <a:t>skills</a:t>
            </a:r>
            <a:r>
              <a:rPr lang="en-GB" sz="1600" dirty="0" smtClean="0">
                <a:latin typeface="Urbano" pitchFamily="34" charset="0"/>
                <a:cs typeface="Arial" pitchFamily="34" charset="0"/>
              </a:rPr>
              <a:t> </a:t>
            </a:r>
            <a:r>
              <a:rPr lang="en-GB" sz="1600" dirty="0">
                <a:latin typeface="Urbano" pitchFamily="34" charset="0"/>
                <a:cs typeface="Arial" pitchFamily="34" charset="0"/>
              </a:rPr>
              <a:t>are, as </a:t>
            </a:r>
            <a:r>
              <a:rPr lang="en-GB" sz="1600" dirty="0" smtClean="0">
                <a:latin typeface="Urbano" pitchFamily="34" charset="0"/>
                <a:cs typeface="Arial" pitchFamily="34" charset="0"/>
              </a:rPr>
              <a:t>suggested </a:t>
            </a:r>
            <a:r>
              <a:rPr lang="en-GB" sz="1600" dirty="0">
                <a:latin typeface="Urbano" pitchFamily="34" charset="0"/>
                <a:cs typeface="Arial" pitchFamily="34" charset="0"/>
              </a:rPr>
              <a:t>in the first </a:t>
            </a:r>
            <a:r>
              <a:rPr lang="en-GB" sz="1600" dirty="0" smtClean="0">
                <a:latin typeface="Urbano" pitchFamily="34" charset="0"/>
                <a:cs typeface="Arial" pitchFamily="34" charset="0"/>
              </a:rPr>
              <a:t>activity.</a:t>
            </a:r>
            <a:endParaRPr lang="en-GB" sz="1600" dirty="0">
              <a:latin typeface="Urbano" pitchFamily="34" charset="0"/>
              <a:cs typeface="Arial" pitchFamily="34" charset="0"/>
            </a:endParaRPr>
          </a:p>
          <a:p>
            <a:pPr marL="0" indent="0">
              <a:buNone/>
            </a:pPr>
            <a:endParaRPr lang="en-GB" sz="1600" dirty="0">
              <a:latin typeface="Urbano" pitchFamily="34" charset="0"/>
              <a:cs typeface="Arial" pitchFamily="34" charset="0"/>
            </a:endParaRPr>
          </a:p>
        </p:txBody>
      </p:sp>
      <p:pic>
        <p:nvPicPr>
          <p:cNvPr id="3" name="Content Placeholder 2" descr="Page_017.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33" b="-24233"/>
          <a:stretch>
            <a:fillRect/>
          </a:stretch>
        </p:blipFill>
        <p:spPr>
          <a:xfrm>
            <a:off x="457200" y="1600201"/>
            <a:ext cx="3380509" cy="3788456"/>
          </a:xfrm>
        </p:spPr>
      </p:pic>
    </p:spTree>
    <p:extLst>
      <p:ext uri="{BB962C8B-B14F-4D97-AF65-F5344CB8AC3E}">
        <p14:creationId xmlns:p14="http://schemas.microsoft.com/office/powerpoint/2010/main" val="2832370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fontScale="90000"/>
          </a:bodyPr>
          <a:lstStyle/>
          <a:p>
            <a:r>
              <a:rPr lang="en-GB" sz="2800" dirty="0" smtClean="0">
                <a:latin typeface="Eksja" pitchFamily="18" charset="0"/>
                <a:cs typeface="Eksja"/>
              </a:rPr>
              <a:t>Does this contribute to your personal development? (cont.)</a:t>
            </a:r>
            <a:endParaRPr lang="en-GB" sz="2800" dirty="0">
              <a:latin typeface="Eksja" pitchFamily="18" charset="0"/>
              <a:cs typeface="Eksja"/>
            </a:endParaRPr>
          </a:p>
        </p:txBody>
      </p:sp>
      <p:sp>
        <p:nvSpPr>
          <p:cNvPr id="7" name="Content Placeholder 6"/>
          <p:cNvSpPr>
            <a:spLocks noGrp="1"/>
          </p:cNvSpPr>
          <p:nvPr>
            <p:ph sz="half" idx="2"/>
          </p:nvPr>
        </p:nvSpPr>
        <p:spPr>
          <a:xfrm>
            <a:off x="3754583" y="1045357"/>
            <a:ext cx="4932218" cy="5581762"/>
          </a:xfrm>
        </p:spPr>
        <p:txBody>
          <a:bodyPr>
            <a:noAutofit/>
          </a:bodyPr>
          <a:lstStyle/>
          <a:p>
            <a:pPr marL="0" indent="0">
              <a:buNone/>
            </a:pPr>
            <a:r>
              <a:rPr lang="en-GB" sz="1600" b="1" dirty="0">
                <a:latin typeface="Urbano" pitchFamily="34" charset="0"/>
                <a:cs typeface="Arial" pitchFamily="34" charset="0"/>
              </a:rPr>
              <a:t>Purpose: To highlight the many different instances of </a:t>
            </a:r>
            <a:r>
              <a:rPr lang="en-GB" sz="1600" b="1" dirty="0" smtClean="0">
                <a:latin typeface="Urbano" pitchFamily="34" charset="0"/>
                <a:cs typeface="Arial" pitchFamily="34" charset="0"/>
              </a:rPr>
              <a:t>personal development </a:t>
            </a:r>
            <a:r>
              <a:rPr lang="en-GB" sz="1600" b="1" dirty="0">
                <a:latin typeface="Urbano" pitchFamily="34" charset="0"/>
                <a:cs typeface="Arial" pitchFamily="34" charset="0"/>
              </a:rPr>
              <a:t>in the community. An introductory presentation, like this one, has been created for each of the capabilities.</a:t>
            </a:r>
          </a:p>
          <a:p>
            <a:pPr marL="0" indent="0">
              <a:buNone/>
            </a:pPr>
            <a:endParaRPr lang="en-GB" sz="1600" dirty="0">
              <a:latin typeface="Urbano" pitchFamily="34" charset="0"/>
              <a:cs typeface="Arial" pitchFamily="34" charset="0"/>
            </a:endParaRPr>
          </a:p>
          <a:p>
            <a:pPr marL="0" indent="0">
              <a:buNone/>
            </a:pPr>
            <a:r>
              <a:rPr lang="en-GB" sz="1600" dirty="0" smtClean="0">
                <a:latin typeface="Urbano" pitchFamily="34" charset="0"/>
                <a:cs typeface="Arial" pitchFamily="34" charset="0"/>
              </a:rPr>
              <a:t>Formative </a:t>
            </a:r>
            <a:r>
              <a:rPr lang="en-GB" sz="1600" dirty="0">
                <a:latin typeface="Urbano" pitchFamily="34" charset="0"/>
                <a:cs typeface="Arial" pitchFamily="34" charset="0"/>
              </a:rPr>
              <a:t>activities: </a:t>
            </a:r>
          </a:p>
          <a:p>
            <a:r>
              <a:rPr lang="en-GB" sz="1600" dirty="0">
                <a:latin typeface="Urbano" pitchFamily="34" charset="0"/>
                <a:cs typeface="Arial" pitchFamily="34" charset="0"/>
              </a:rPr>
              <a:t>Students (individually or in groups) take one of each of the examples shown in the document and then expand on it, using their own experiences to illustrate.</a:t>
            </a:r>
          </a:p>
          <a:p>
            <a:r>
              <a:rPr lang="en-GB" sz="1600" dirty="0">
                <a:latin typeface="Urbano" pitchFamily="34" charset="0"/>
                <a:cs typeface="Arial" pitchFamily="34" charset="0"/>
              </a:rPr>
              <a:t>Navigate from the main choice grid to the question (Is ___ a form of </a:t>
            </a:r>
            <a:r>
              <a:rPr lang="en-GB" sz="1600" dirty="0" smtClean="0">
                <a:latin typeface="Urbano" pitchFamily="34" charset="0"/>
                <a:cs typeface="Arial" pitchFamily="34" charset="0"/>
              </a:rPr>
              <a:t>personal development?</a:t>
            </a:r>
            <a:r>
              <a:rPr lang="en-GB" sz="1600" dirty="0">
                <a:latin typeface="Urbano" pitchFamily="34" charset="0"/>
                <a:cs typeface="Arial" pitchFamily="34" charset="0"/>
              </a:rPr>
              <a:t>) Class can discuss whether they think it is a form of </a:t>
            </a:r>
            <a:r>
              <a:rPr lang="en-GB" sz="1600" dirty="0" smtClean="0">
                <a:latin typeface="Urbano" pitchFamily="34" charset="0"/>
                <a:cs typeface="Arial" pitchFamily="34" charset="0"/>
              </a:rPr>
              <a:t>personal development </a:t>
            </a:r>
            <a:r>
              <a:rPr lang="en-GB" sz="1600" dirty="0">
                <a:latin typeface="Urbano" pitchFamily="34" charset="0"/>
                <a:cs typeface="Arial" pitchFamily="34" charset="0"/>
              </a:rPr>
              <a:t>and explain why. The move to answer slide and compare this answer to student answers.</a:t>
            </a:r>
          </a:p>
          <a:p>
            <a:r>
              <a:rPr lang="en-GB" sz="1600" dirty="0">
                <a:latin typeface="Urbano" pitchFamily="34" charset="0"/>
                <a:cs typeface="Arial" pitchFamily="34" charset="0"/>
              </a:rPr>
              <a:t>Collect/take/draw/paint images of forms of </a:t>
            </a:r>
            <a:r>
              <a:rPr lang="en-GB" sz="1600" dirty="0" smtClean="0">
                <a:latin typeface="Urbano" pitchFamily="34" charset="0"/>
                <a:cs typeface="Arial" pitchFamily="34" charset="0"/>
              </a:rPr>
              <a:t>personal development </a:t>
            </a:r>
            <a:r>
              <a:rPr lang="en-GB" sz="1600" dirty="0">
                <a:latin typeface="Urbano" pitchFamily="34" charset="0"/>
                <a:cs typeface="Arial" pitchFamily="34" charset="0"/>
              </a:rPr>
              <a:t>in the community.</a:t>
            </a:r>
          </a:p>
          <a:p>
            <a:r>
              <a:rPr lang="en-GB" sz="1600" dirty="0">
                <a:latin typeface="Urbano" pitchFamily="34" charset="0"/>
                <a:cs typeface="Arial" pitchFamily="34" charset="0"/>
              </a:rPr>
              <a:t>Collaborate as a class to come up with other definitions of </a:t>
            </a:r>
            <a:r>
              <a:rPr lang="en-GB" sz="1600" dirty="0" smtClean="0">
                <a:latin typeface="Urbano" pitchFamily="34" charset="0"/>
                <a:cs typeface="Arial" pitchFamily="34" charset="0"/>
              </a:rPr>
              <a:t>personal development </a:t>
            </a:r>
            <a:r>
              <a:rPr lang="en-GB" sz="1600" dirty="0">
                <a:latin typeface="Urbano" pitchFamily="34" charset="0"/>
                <a:cs typeface="Arial" pitchFamily="34" charset="0"/>
              </a:rPr>
              <a:t>and list on the board.</a:t>
            </a:r>
          </a:p>
          <a:p>
            <a:pPr marL="0" indent="0">
              <a:buNone/>
            </a:pPr>
            <a:endParaRPr lang="en-GB" sz="1600" dirty="0">
              <a:latin typeface="Urbano" pitchFamily="34" charset="0"/>
              <a:cs typeface="Arial" pitchFamily="34" charset="0"/>
            </a:endParaRPr>
          </a:p>
        </p:txBody>
      </p:sp>
      <p:pic>
        <p:nvPicPr>
          <p:cNvPr id="3" name="Content Placeholder 2" descr="Page_017.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33" b="-24233"/>
          <a:stretch>
            <a:fillRect/>
          </a:stretch>
        </p:blipFill>
        <p:spPr>
          <a:xfrm>
            <a:off x="457201" y="1600201"/>
            <a:ext cx="3297382" cy="3695298"/>
          </a:xfrm>
        </p:spPr>
      </p:pic>
    </p:spTree>
    <p:extLst>
      <p:ext uri="{BB962C8B-B14F-4D97-AF65-F5344CB8AC3E}">
        <p14:creationId xmlns:p14="http://schemas.microsoft.com/office/powerpoint/2010/main" val="28323701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What is personal development?</a:t>
            </a:r>
            <a:endParaRPr lang="en-GB" sz="2800" dirty="0">
              <a:latin typeface="Eksja" pitchFamily="18" charset="0"/>
              <a:cs typeface="Eksja"/>
            </a:endParaRPr>
          </a:p>
        </p:txBody>
      </p:sp>
      <p:sp>
        <p:nvSpPr>
          <p:cNvPr id="7" name="Content Placeholder 6"/>
          <p:cNvSpPr>
            <a:spLocks noGrp="1"/>
          </p:cNvSpPr>
          <p:nvPr>
            <p:ph sz="half" idx="2"/>
          </p:nvPr>
        </p:nvSpPr>
        <p:spPr>
          <a:xfrm>
            <a:off x="4603569" y="1177636"/>
            <a:ext cx="4083232" cy="5269368"/>
          </a:xfrm>
        </p:spPr>
        <p:txBody>
          <a:bodyPr>
            <a:noAutofit/>
          </a:bodyPr>
          <a:lstStyle/>
          <a:p>
            <a:pPr marL="0" indent="0">
              <a:buNone/>
            </a:pPr>
            <a:r>
              <a:rPr lang="en-GB" sz="1600" b="1" dirty="0" smtClean="0">
                <a:latin typeface="Urbano" pitchFamily="34" charset="0"/>
                <a:cs typeface="Arial" pitchFamily="34" charset="0"/>
              </a:rPr>
              <a:t>Purpose:</a:t>
            </a:r>
            <a:endParaRPr lang="en-GB" sz="1600" b="1" dirty="0">
              <a:latin typeface="Urbano" pitchFamily="34" charset="0"/>
              <a:cs typeface="Arial" pitchFamily="34" charset="0"/>
            </a:endParaRPr>
          </a:p>
          <a:p>
            <a:pPr marL="0" indent="0">
              <a:buNone/>
            </a:pPr>
            <a:r>
              <a:rPr lang="en-GB" sz="1600" b="1" dirty="0" smtClean="0">
                <a:latin typeface="Urbano" pitchFamily="34" charset="0"/>
                <a:cs typeface="Arial" pitchFamily="34" charset="0"/>
              </a:rPr>
              <a:t>Designed to both deepen understanding of personal development, what motivates it, and to introduce the concept of values, which becomes more important in the rest of the course.</a:t>
            </a:r>
          </a:p>
          <a:p>
            <a:pPr marL="0" indent="0">
              <a:buNone/>
            </a:pPr>
            <a:endParaRPr lang="en-GB" sz="1600" dirty="0">
              <a:latin typeface="Urbano" pitchFamily="34" charset="0"/>
              <a:cs typeface="Arial" pitchFamily="34" charset="0"/>
            </a:endParaRPr>
          </a:p>
          <a:p>
            <a:pPr marL="0" indent="0">
              <a:buNone/>
            </a:pPr>
            <a:r>
              <a:rPr lang="en-GB" sz="1600" dirty="0" smtClean="0">
                <a:latin typeface="Urbano" pitchFamily="34" charset="0"/>
                <a:cs typeface="Arial" pitchFamily="34" charset="0"/>
              </a:rPr>
              <a:t>Use: Can be used to unpack the link between values and the way we develop as people. Can be used to illustrate the </a:t>
            </a:r>
            <a:r>
              <a:rPr lang="en-GB" sz="1600" dirty="0" err="1" smtClean="0">
                <a:latin typeface="Urbano" pitchFamily="34" charset="0"/>
                <a:cs typeface="Arial" pitchFamily="34" charset="0"/>
              </a:rPr>
              <a:t>ongoing</a:t>
            </a:r>
            <a:r>
              <a:rPr lang="en-GB" sz="1600" dirty="0" smtClean="0">
                <a:latin typeface="Urbano" pitchFamily="34" charset="0"/>
                <a:cs typeface="Arial" pitchFamily="34" charset="0"/>
              </a:rPr>
              <a:t>/ ‘lifelong learner’ aspect of personal development</a:t>
            </a:r>
          </a:p>
          <a:p>
            <a:pPr marL="0" indent="0">
              <a:buNone/>
            </a:pPr>
            <a:endParaRPr lang="en-GB" sz="1600" dirty="0">
              <a:latin typeface="Urbano" pitchFamily="34" charset="0"/>
              <a:cs typeface="Arial" pitchFamily="34" charset="0"/>
            </a:endParaRPr>
          </a:p>
        </p:txBody>
      </p:sp>
      <p:pic>
        <p:nvPicPr>
          <p:cNvPr id="3" name="Content Placeholder 2" descr="Page_018.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33" b="-24233"/>
          <a:stretch>
            <a:fillRect/>
          </a:stretch>
        </p:blipFill>
        <p:spPr/>
      </p:pic>
    </p:spTree>
    <p:extLst>
      <p:ext uri="{BB962C8B-B14F-4D97-AF65-F5344CB8AC3E}">
        <p14:creationId xmlns:p14="http://schemas.microsoft.com/office/powerpoint/2010/main" val="4068080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GB" dirty="0" smtClean="0">
                <a:latin typeface="Eksja" pitchFamily="18" charset="0"/>
                <a:cs typeface="Eksja"/>
              </a:rPr>
              <a:t>Features</a:t>
            </a:r>
            <a:endParaRPr lang="en-GB" dirty="0">
              <a:latin typeface="Eksja" pitchFamily="18" charset="0"/>
              <a:cs typeface="Eksja"/>
            </a:endParaRPr>
          </a:p>
        </p:txBody>
      </p:sp>
      <p:sp>
        <p:nvSpPr>
          <p:cNvPr id="3" name="Content Placeholder 2"/>
          <p:cNvSpPr>
            <a:spLocks noGrp="1"/>
          </p:cNvSpPr>
          <p:nvPr>
            <p:ph sz="half" idx="1"/>
          </p:nvPr>
        </p:nvSpPr>
        <p:spPr/>
        <p:txBody>
          <a:bodyPr>
            <a:normAutofit/>
          </a:bodyPr>
          <a:lstStyle/>
          <a:p>
            <a:pPr marL="0" indent="0">
              <a:buNone/>
            </a:pPr>
            <a:r>
              <a:rPr lang="en-GB" b="1" dirty="0" smtClean="0">
                <a:latin typeface="Urbano" pitchFamily="34" charset="0"/>
                <a:cs typeface="Arial" pitchFamily="34" charset="0"/>
              </a:rPr>
              <a:t>Contextualisation:</a:t>
            </a:r>
          </a:p>
          <a:p>
            <a:pPr marL="0" indent="0">
              <a:buNone/>
            </a:pPr>
            <a:r>
              <a:rPr lang="en-GB" dirty="0">
                <a:solidFill>
                  <a:srgbClr val="000000"/>
                </a:solidFill>
                <a:latin typeface="Urbano" pitchFamily="34" charset="0"/>
                <a:ea typeface="Calibri"/>
                <a:cs typeface="Arial" pitchFamily="34" charset="0"/>
              </a:rPr>
              <a:t>Course materials were designed for students in remote communities. </a:t>
            </a:r>
            <a:endParaRPr lang="en-GB" dirty="0" smtClean="0">
              <a:solidFill>
                <a:srgbClr val="000000"/>
              </a:solidFill>
              <a:latin typeface="Urbano" pitchFamily="34" charset="0"/>
              <a:ea typeface="Calibri"/>
              <a:cs typeface="Arial" pitchFamily="34" charset="0"/>
            </a:endParaRPr>
          </a:p>
          <a:p>
            <a:pPr marL="0" indent="0">
              <a:buNone/>
            </a:pPr>
            <a:r>
              <a:rPr lang="en-GB" dirty="0" smtClean="0">
                <a:solidFill>
                  <a:srgbClr val="000000"/>
                </a:solidFill>
                <a:latin typeface="Urbano" pitchFamily="34" charset="0"/>
                <a:ea typeface="Calibri"/>
                <a:cs typeface="Arial" pitchFamily="34" charset="0"/>
              </a:rPr>
              <a:t>Images </a:t>
            </a:r>
            <a:r>
              <a:rPr lang="en-GB" dirty="0">
                <a:solidFill>
                  <a:srgbClr val="000000"/>
                </a:solidFill>
                <a:latin typeface="Urbano" pitchFamily="34" charset="0"/>
                <a:ea typeface="Calibri"/>
                <a:cs typeface="Arial" pitchFamily="34" charset="0"/>
              </a:rPr>
              <a:t>and stories incorporate aspects of NT community </a:t>
            </a:r>
            <a:r>
              <a:rPr lang="en-GB" dirty="0" smtClean="0">
                <a:solidFill>
                  <a:srgbClr val="000000"/>
                </a:solidFill>
                <a:latin typeface="Urbano" pitchFamily="34" charset="0"/>
                <a:ea typeface="Calibri"/>
                <a:cs typeface="Arial" pitchFamily="34" charset="0"/>
              </a:rPr>
              <a:t>life.</a:t>
            </a:r>
            <a:endParaRPr lang="en-GB" dirty="0">
              <a:latin typeface="Urbano" pitchFamily="34" charset="0"/>
              <a:cs typeface="Arial" pitchFamily="34" charset="0"/>
            </a:endParaRPr>
          </a:p>
        </p:txBody>
      </p:sp>
      <p:pic>
        <p:nvPicPr>
          <p:cNvPr id="5" name="Content Placeholder 4" descr="Page_02 copy.tiff"/>
          <p:cNvPicPr>
            <a:picLocks noGrp="1" noChangeAspect="1"/>
          </p:cNvPicPr>
          <p:nvPr>
            <p:ph sz="half" idx="2"/>
          </p:nvPr>
        </p:nvPicPr>
        <p:blipFill>
          <a:blip r:embed="rId3" cstate="email">
            <a:extLst>
              <a:ext uri="{28A0092B-C50C-407E-A947-70E740481C1C}">
                <a14:useLocalDpi xmlns:a14="http://schemas.microsoft.com/office/drawing/2010/main"/>
              </a:ext>
            </a:extLst>
          </a:blip>
          <a:srcRect t="-24233" b="-24233"/>
          <a:stretch>
            <a:fillRect/>
          </a:stretch>
        </p:blipFill>
        <p:spPr/>
      </p:pic>
    </p:spTree>
    <p:extLst>
      <p:ext uri="{BB962C8B-B14F-4D97-AF65-F5344CB8AC3E}">
        <p14:creationId xmlns:p14="http://schemas.microsoft.com/office/powerpoint/2010/main" val="41039902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Identify their values</a:t>
            </a:r>
            <a:endParaRPr lang="en-GB" sz="2800" dirty="0">
              <a:latin typeface="Eksja" pitchFamily="18" charset="0"/>
              <a:cs typeface="Eksja"/>
            </a:endParaRPr>
          </a:p>
        </p:txBody>
      </p:sp>
      <p:sp>
        <p:nvSpPr>
          <p:cNvPr id="7" name="Content Placeholder 6"/>
          <p:cNvSpPr>
            <a:spLocks noGrp="1"/>
          </p:cNvSpPr>
          <p:nvPr>
            <p:ph sz="half" idx="2"/>
          </p:nvPr>
        </p:nvSpPr>
        <p:spPr>
          <a:xfrm>
            <a:off x="4603569" y="1302326"/>
            <a:ext cx="4083232" cy="5144677"/>
          </a:xfrm>
        </p:spPr>
        <p:txBody>
          <a:bodyPr>
            <a:noAutofit/>
          </a:bodyPr>
          <a:lstStyle/>
          <a:p>
            <a:pPr marL="0" indent="0">
              <a:buNone/>
            </a:pPr>
            <a:r>
              <a:rPr lang="en-GB" sz="1600" b="1" dirty="0" smtClean="0">
                <a:latin typeface="Urbano" pitchFamily="34" charset="0"/>
                <a:cs typeface="Arial" pitchFamily="34" charset="0"/>
              </a:rPr>
              <a:t>Purpose:</a:t>
            </a:r>
            <a:endParaRPr lang="en-GB" sz="1600" b="1" dirty="0">
              <a:latin typeface="Urbano" pitchFamily="34" charset="0"/>
              <a:cs typeface="Arial" pitchFamily="34" charset="0"/>
            </a:endParaRPr>
          </a:p>
          <a:p>
            <a:pPr marL="0" indent="0">
              <a:buNone/>
            </a:pPr>
            <a:r>
              <a:rPr lang="en-GB" sz="1600" b="1" dirty="0">
                <a:latin typeface="Urbano" pitchFamily="34" charset="0"/>
                <a:cs typeface="Arial" pitchFamily="34" charset="0"/>
              </a:rPr>
              <a:t>T</a:t>
            </a:r>
            <a:r>
              <a:rPr lang="en-GB" sz="1600" b="1" dirty="0" smtClean="0">
                <a:latin typeface="Urbano" pitchFamily="34" charset="0"/>
                <a:cs typeface="Arial" pitchFamily="34" charset="0"/>
              </a:rPr>
              <a:t>o assist students to differentiate between values and that which we like/love. </a:t>
            </a:r>
          </a:p>
          <a:p>
            <a:pPr marL="0" indent="0">
              <a:buNone/>
            </a:pPr>
            <a:endParaRPr lang="en-GB" sz="1600" dirty="0">
              <a:latin typeface="Urbano" pitchFamily="34" charset="0"/>
              <a:cs typeface="Arial" pitchFamily="34" charset="0"/>
            </a:endParaRPr>
          </a:p>
          <a:p>
            <a:pPr marL="0" indent="0">
              <a:buNone/>
            </a:pPr>
            <a:r>
              <a:rPr lang="en-GB" sz="1600" dirty="0" smtClean="0">
                <a:latin typeface="Urbano" pitchFamily="34" charset="0"/>
                <a:cs typeface="Arial" pitchFamily="34" charset="0"/>
              </a:rPr>
              <a:t>Use: Can be used as a class to start a conversation about the difference between values and likes/dislikes. Questions can be answered individually or as a group. Unpacking the right/wrong answers further would be very useful.</a:t>
            </a:r>
          </a:p>
          <a:p>
            <a:pPr marL="0" indent="0">
              <a:buNone/>
            </a:pPr>
            <a:endParaRPr lang="en-GB" sz="1600" dirty="0">
              <a:latin typeface="Urbano" pitchFamily="34" charset="0"/>
              <a:cs typeface="Arial" pitchFamily="34" charset="0"/>
            </a:endParaRPr>
          </a:p>
        </p:txBody>
      </p:sp>
      <p:pic>
        <p:nvPicPr>
          <p:cNvPr id="5" name="Content Placeholder 4" descr="Page_01 copy.tiff"/>
          <p:cNvPicPr>
            <a:picLocks noGrp="1" noChangeAspect="1"/>
          </p:cNvPicPr>
          <p:nvPr>
            <p:ph sz="half" idx="1"/>
          </p:nvPr>
        </p:nvPicPr>
        <p:blipFill>
          <a:blip r:embed="rId3" cstate="email">
            <a:extLst>
              <a:ext uri="{28A0092B-C50C-407E-A947-70E740481C1C}">
                <a14:useLocalDpi xmlns:a14="http://schemas.microsoft.com/office/drawing/2010/main"/>
              </a:ext>
            </a:extLst>
          </a:blip>
          <a:srcRect t="-24233" b="-24233"/>
          <a:stretch>
            <a:fillRect/>
          </a:stretch>
        </p:blipFill>
        <p:spPr/>
      </p:pic>
    </p:spTree>
    <p:extLst>
      <p:ext uri="{BB962C8B-B14F-4D97-AF65-F5344CB8AC3E}">
        <p14:creationId xmlns:p14="http://schemas.microsoft.com/office/powerpoint/2010/main" val="11854496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Personal development timeline</a:t>
            </a:r>
            <a:endParaRPr lang="en-GB" sz="2800" dirty="0">
              <a:latin typeface="Eksja" pitchFamily="18" charset="0"/>
              <a:cs typeface="Eksja"/>
            </a:endParaRPr>
          </a:p>
        </p:txBody>
      </p:sp>
      <p:sp>
        <p:nvSpPr>
          <p:cNvPr id="7" name="Content Placeholder 6"/>
          <p:cNvSpPr>
            <a:spLocks noGrp="1"/>
          </p:cNvSpPr>
          <p:nvPr>
            <p:ph sz="half" idx="2"/>
          </p:nvPr>
        </p:nvSpPr>
        <p:spPr>
          <a:xfrm>
            <a:off x="4603569" y="1108364"/>
            <a:ext cx="4083232" cy="5338640"/>
          </a:xfrm>
        </p:spPr>
        <p:txBody>
          <a:bodyPr>
            <a:noAutofit/>
          </a:bodyPr>
          <a:lstStyle/>
          <a:p>
            <a:pPr marL="0" indent="0">
              <a:buNone/>
            </a:pPr>
            <a:r>
              <a:rPr lang="en-GB" sz="1600" b="1" dirty="0" smtClean="0">
                <a:latin typeface="Urbano" pitchFamily="34" charset="0"/>
                <a:cs typeface="Arial" pitchFamily="34" charset="0"/>
              </a:rPr>
              <a:t>Purpose:</a:t>
            </a:r>
            <a:endParaRPr lang="en-GB" sz="1600" b="1" dirty="0">
              <a:latin typeface="Urbano" pitchFamily="34" charset="0"/>
              <a:cs typeface="Arial" pitchFamily="34" charset="0"/>
            </a:endParaRPr>
          </a:p>
          <a:p>
            <a:pPr marL="0" indent="0">
              <a:buNone/>
            </a:pPr>
            <a:r>
              <a:rPr lang="en-GB" sz="1600" b="1" dirty="0" smtClean="0">
                <a:latin typeface="Urbano" pitchFamily="34" charset="0"/>
                <a:cs typeface="Arial" pitchFamily="34" charset="0"/>
              </a:rPr>
              <a:t>Designed to provide an example of the many ways a person (in this case, me!) can develop as they grow older. Focuses on personal, educational and vocational development</a:t>
            </a:r>
          </a:p>
          <a:p>
            <a:pPr marL="0" indent="0">
              <a:buNone/>
            </a:pPr>
            <a:endParaRPr lang="en-GB" sz="1600" dirty="0">
              <a:latin typeface="Urbano" pitchFamily="34" charset="0"/>
              <a:cs typeface="Arial" pitchFamily="34" charset="0"/>
            </a:endParaRPr>
          </a:p>
          <a:p>
            <a:pPr marL="0" indent="0">
              <a:buNone/>
            </a:pPr>
            <a:r>
              <a:rPr lang="en-GB" sz="1600" dirty="0" smtClean="0">
                <a:latin typeface="Urbano" pitchFamily="34" charset="0"/>
                <a:cs typeface="Arial" pitchFamily="34" charset="0"/>
              </a:rPr>
              <a:t>Use: Students can create their own timeline, or a timeline of a community member/someone they admire. This can be used as an example of how that can be created and how the person’ development can be identified, beyond just a description of the different moments in time.</a:t>
            </a:r>
          </a:p>
        </p:txBody>
      </p:sp>
      <p:pic>
        <p:nvPicPr>
          <p:cNvPr id="3" name="Content Placeholder 2" descr="Screen Shot 2013-03-11 at 8.45.41 AM.png"/>
          <p:cNvPicPr>
            <a:picLocks noGrp="1" noChangeAspect="1"/>
          </p:cNvPicPr>
          <p:nvPr>
            <p:ph sz="half" idx="1"/>
          </p:nvPr>
        </p:nvPicPr>
        <p:blipFill>
          <a:blip r:embed="rId3" cstate="email">
            <a:extLst>
              <a:ext uri="{28A0092B-C50C-407E-A947-70E740481C1C}">
                <a14:useLocalDpi xmlns:a14="http://schemas.microsoft.com/office/drawing/2010/main"/>
              </a:ext>
            </a:extLst>
          </a:blip>
          <a:srcRect t="-56339" b="-56339"/>
          <a:stretch>
            <a:fillRect/>
          </a:stretch>
        </p:blipFill>
        <p:spPr/>
      </p:pic>
    </p:spTree>
    <p:extLst>
      <p:ext uri="{BB962C8B-B14F-4D97-AF65-F5344CB8AC3E}">
        <p14:creationId xmlns:p14="http://schemas.microsoft.com/office/powerpoint/2010/main" val="10435717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Personal development timeline (cont.)</a:t>
            </a:r>
            <a:endParaRPr lang="en-GB" sz="2800" dirty="0">
              <a:latin typeface="Eksja" pitchFamily="18" charset="0"/>
              <a:cs typeface="Eksja"/>
            </a:endParaRPr>
          </a:p>
        </p:txBody>
      </p:sp>
      <p:sp>
        <p:nvSpPr>
          <p:cNvPr id="7" name="Content Placeholder 6"/>
          <p:cNvSpPr>
            <a:spLocks noGrp="1"/>
          </p:cNvSpPr>
          <p:nvPr>
            <p:ph sz="half" idx="2"/>
          </p:nvPr>
        </p:nvSpPr>
        <p:spPr>
          <a:xfrm>
            <a:off x="4603569" y="1260764"/>
            <a:ext cx="4083232" cy="5186240"/>
          </a:xfrm>
        </p:spPr>
        <p:txBody>
          <a:bodyPr>
            <a:noAutofit/>
          </a:bodyPr>
          <a:lstStyle/>
          <a:p>
            <a:pPr marL="0" indent="0">
              <a:buNone/>
            </a:pPr>
            <a:r>
              <a:rPr lang="en-GB" sz="1600" b="1" dirty="0" smtClean="0">
                <a:latin typeface="Urbano" pitchFamily="34" charset="0"/>
                <a:cs typeface="Arial" pitchFamily="34" charset="0"/>
              </a:rPr>
              <a:t>Purpose:</a:t>
            </a:r>
            <a:endParaRPr lang="en-GB" sz="1600" b="1" dirty="0">
              <a:latin typeface="Urbano" pitchFamily="34" charset="0"/>
              <a:cs typeface="Arial" pitchFamily="34" charset="0"/>
            </a:endParaRPr>
          </a:p>
          <a:p>
            <a:pPr marL="0" indent="0">
              <a:buNone/>
            </a:pPr>
            <a:r>
              <a:rPr lang="en-GB" sz="1600" b="1" dirty="0" smtClean="0">
                <a:latin typeface="Urbano" pitchFamily="34" charset="0"/>
                <a:cs typeface="Arial" pitchFamily="34" charset="0"/>
              </a:rPr>
              <a:t>Designed to provide an example of the many ways a person (in this case, me!) can develop as they grow older. Focuses on personal, educational and vocational development</a:t>
            </a:r>
          </a:p>
          <a:p>
            <a:pPr marL="0" indent="0">
              <a:buNone/>
            </a:pPr>
            <a:endParaRPr lang="en-GB" sz="1600" dirty="0">
              <a:latin typeface="Urbano" pitchFamily="34" charset="0"/>
              <a:cs typeface="Arial" pitchFamily="34" charset="0"/>
            </a:endParaRPr>
          </a:p>
          <a:p>
            <a:pPr marL="0" indent="0">
              <a:buNone/>
            </a:pPr>
            <a:r>
              <a:rPr lang="en-GB" sz="1600" dirty="0" smtClean="0">
                <a:latin typeface="Urbano" pitchFamily="34" charset="0"/>
                <a:cs typeface="Arial" pitchFamily="34" charset="0"/>
              </a:rPr>
              <a:t>Formative exercises:</a:t>
            </a:r>
          </a:p>
          <a:p>
            <a:r>
              <a:rPr lang="en-GB" sz="1600" dirty="0" smtClean="0">
                <a:latin typeface="Urbano" pitchFamily="34" charset="0"/>
                <a:cs typeface="Arial" pitchFamily="34" charset="0"/>
              </a:rPr>
              <a:t>Students can map their own development/that of a hero or member of family. Focus is on the development of that person (acquisition of new skills, developing confidence, strength, health etc.) not their life events so much</a:t>
            </a:r>
          </a:p>
          <a:p>
            <a:r>
              <a:rPr lang="en-GB" sz="1600" dirty="0" smtClean="0">
                <a:latin typeface="Urbano" pitchFamily="34" charset="0"/>
                <a:cs typeface="Arial" pitchFamily="34" charset="0"/>
              </a:rPr>
              <a:t>Identifying the values that underpin this development would be very helpful for later exercises. Doesn’t need to be covered in heaps of detail, could just be a colour coding exercise.</a:t>
            </a:r>
            <a:endParaRPr lang="en-GB" sz="1600" dirty="0">
              <a:latin typeface="Urbano" pitchFamily="34" charset="0"/>
              <a:cs typeface="Arial" pitchFamily="34" charset="0"/>
            </a:endParaRPr>
          </a:p>
        </p:txBody>
      </p:sp>
      <p:pic>
        <p:nvPicPr>
          <p:cNvPr id="3" name="Content Placeholder 2" descr="Screen Shot 2013-03-11 at 8.45.41 AM.png"/>
          <p:cNvPicPr>
            <a:picLocks noGrp="1" noChangeAspect="1"/>
          </p:cNvPicPr>
          <p:nvPr>
            <p:ph sz="half" idx="1"/>
          </p:nvPr>
        </p:nvPicPr>
        <p:blipFill>
          <a:blip r:embed="rId3" cstate="email">
            <a:extLst>
              <a:ext uri="{28A0092B-C50C-407E-A947-70E740481C1C}">
                <a14:useLocalDpi xmlns:a14="http://schemas.microsoft.com/office/drawing/2010/main"/>
              </a:ext>
            </a:extLst>
          </a:blip>
          <a:srcRect t="-56339" b="-56339"/>
          <a:stretch>
            <a:fillRect/>
          </a:stretch>
        </p:blipFill>
        <p:spPr/>
      </p:pic>
    </p:spTree>
    <p:extLst>
      <p:ext uri="{BB962C8B-B14F-4D97-AF65-F5344CB8AC3E}">
        <p14:creationId xmlns:p14="http://schemas.microsoft.com/office/powerpoint/2010/main" val="10435717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r>
              <a:rPr lang="en-GB" sz="2800" dirty="0" smtClean="0">
                <a:solidFill>
                  <a:srgbClr val="A6A6A6"/>
                </a:solidFill>
                <a:latin typeface="Eksja"/>
                <a:cs typeface="Eksja"/>
              </a:rPr>
              <a:t>Citizenship</a:t>
            </a:r>
            <a:endParaRPr lang="en-GB" sz="2800" dirty="0">
              <a:solidFill>
                <a:srgbClr val="A6A6A6"/>
              </a:solidFill>
              <a:latin typeface="Eksja"/>
              <a:cs typeface="Eksja"/>
            </a:endParaRPr>
          </a:p>
        </p:txBody>
      </p:sp>
      <p:pic>
        <p:nvPicPr>
          <p:cNvPr id="3" name="Picture 2" descr="intro1.jpg"/>
          <p:cNvPicPr>
            <a:picLocks noChangeAspect="1"/>
          </p:cNvPicPr>
          <p:nvPr/>
        </p:nvPicPr>
        <p:blipFill>
          <a:blip r:embed="rId2"/>
          <a:stretch>
            <a:fillRect/>
          </a:stretch>
        </p:blipFill>
        <p:spPr>
          <a:xfrm>
            <a:off x="0" y="0"/>
            <a:ext cx="9144000" cy="6858000"/>
          </a:xfrm>
          <a:prstGeom prst="rect">
            <a:avLst/>
          </a:prstGeom>
        </p:spPr>
      </p:pic>
      <p:sp>
        <p:nvSpPr>
          <p:cNvPr id="4" name="Text Placeholder 5"/>
          <p:cNvSpPr txBox="1">
            <a:spLocks/>
          </p:cNvSpPr>
          <p:nvPr/>
        </p:nvSpPr>
        <p:spPr>
          <a:xfrm>
            <a:off x="722313" y="4915688"/>
            <a:ext cx="7772400" cy="1500187"/>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2800" b="0" i="0" u="none" strike="noStrike" kern="1200" cap="none" spc="0" normalizeH="0" baseline="0" noProof="0" dirty="0" smtClean="0">
                <a:ln>
                  <a:noFill/>
                </a:ln>
                <a:solidFill>
                  <a:schemeClr val="tx1"/>
                </a:solidFill>
                <a:effectLst/>
                <a:uLnTx/>
                <a:uFillTx/>
                <a:latin typeface="Eksja" pitchFamily="18" charset="0"/>
                <a:cs typeface="Eksja"/>
              </a:rPr>
              <a:t>Citizenship</a:t>
            </a:r>
            <a:endParaRPr kumimoji="0" lang="en-GB" sz="2800" b="0" i="0" u="none" strike="noStrike" kern="1200" cap="none" spc="0" normalizeH="0" baseline="0" noProof="0" dirty="0">
              <a:ln>
                <a:noFill/>
              </a:ln>
              <a:solidFill>
                <a:schemeClr val="tx1"/>
              </a:solidFill>
              <a:effectLst/>
              <a:uLnTx/>
              <a:uFillTx/>
              <a:latin typeface="Eksja" pitchFamily="18" charset="0"/>
              <a:cs typeface="Eksja"/>
            </a:endParaRPr>
          </a:p>
        </p:txBody>
      </p:sp>
    </p:spTree>
    <p:extLst>
      <p:ext uri="{BB962C8B-B14F-4D97-AF65-F5344CB8AC3E}">
        <p14:creationId xmlns:p14="http://schemas.microsoft.com/office/powerpoint/2010/main" val="15632797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What is active citizenship?</a:t>
            </a:r>
            <a:endParaRPr lang="en-GB" sz="2800" dirty="0">
              <a:latin typeface="Eksja" pitchFamily="18" charset="0"/>
              <a:cs typeface="Eksja"/>
            </a:endParaRPr>
          </a:p>
        </p:txBody>
      </p:sp>
      <p:sp>
        <p:nvSpPr>
          <p:cNvPr id="7" name="Content Placeholder 6"/>
          <p:cNvSpPr>
            <a:spLocks noGrp="1"/>
          </p:cNvSpPr>
          <p:nvPr>
            <p:ph sz="half" idx="2"/>
          </p:nvPr>
        </p:nvSpPr>
        <p:spPr>
          <a:xfrm>
            <a:off x="4603569" y="1191490"/>
            <a:ext cx="4083232" cy="5255513"/>
          </a:xfrm>
        </p:spPr>
        <p:txBody>
          <a:bodyPr>
            <a:noAutofit/>
          </a:bodyPr>
          <a:lstStyle/>
          <a:p>
            <a:pPr marL="0" indent="0">
              <a:buNone/>
            </a:pPr>
            <a:r>
              <a:rPr lang="en-GB" sz="1600" b="1" dirty="0">
                <a:latin typeface="Urbano" pitchFamily="34" charset="0"/>
                <a:cs typeface="Arial" pitchFamily="34" charset="0"/>
              </a:rPr>
              <a:t>Purpose: To highlight the many different instances of </a:t>
            </a:r>
            <a:r>
              <a:rPr lang="en-GB" sz="1600" b="1" dirty="0" smtClean="0">
                <a:latin typeface="Urbano" pitchFamily="34" charset="0"/>
                <a:cs typeface="Arial" pitchFamily="34" charset="0"/>
              </a:rPr>
              <a:t>citizenship </a:t>
            </a:r>
            <a:r>
              <a:rPr lang="en-GB" sz="1600" b="1" dirty="0">
                <a:latin typeface="Urbano" pitchFamily="34" charset="0"/>
                <a:cs typeface="Arial" pitchFamily="34" charset="0"/>
              </a:rPr>
              <a:t>in the community. An introductory presentation, like this one, has been created for each of the capabilities.</a:t>
            </a:r>
          </a:p>
          <a:p>
            <a:pPr marL="0" indent="0">
              <a:buNone/>
            </a:pPr>
            <a:endParaRPr lang="en-GB" sz="1600" dirty="0">
              <a:latin typeface="Urbano" pitchFamily="34" charset="0"/>
              <a:cs typeface="Arial" pitchFamily="34" charset="0"/>
            </a:endParaRPr>
          </a:p>
          <a:p>
            <a:pPr marL="0" indent="0">
              <a:buNone/>
            </a:pPr>
            <a:r>
              <a:rPr lang="en-GB" sz="1600" dirty="0">
                <a:latin typeface="Urbano" pitchFamily="34" charset="0"/>
                <a:cs typeface="Arial" pitchFamily="34" charset="0"/>
              </a:rPr>
              <a:t>Non linear format: Content is navigated from the large grid of images. Hovering over the images should then show you a ‘rollover’ which reveals a text description of each. You don’t need to look at every branch included. This would probably be quite time consuming/boring</a:t>
            </a:r>
          </a:p>
          <a:p>
            <a:pPr marL="0" indent="0">
              <a:buNone/>
            </a:pPr>
            <a:endParaRPr lang="en-GB" sz="1600" dirty="0">
              <a:latin typeface="Urbano" pitchFamily="34" charset="0"/>
              <a:cs typeface="Arial" pitchFamily="34" charset="0"/>
            </a:endParaRPr>
          </a:p>
          <a:p>
            <a:pPr marL="0" indent="0">
              <a:buNone/>
            </a:pPr>
            <a:r>
              <a:rPr lang="en-GB" sz="1600" dirty="0">
                <a:latin typeface="Urbano" pitchFamily="34" charset="0"/>
                <a:cs typeface="Arial" pitchFamily="34" charset="0"/>
              </a:rPr>
              <a:t>Use: Can be used to introduce </a:t>
            </a:r>
            <a:r>
              <a:rPr lang="en-GB" sz="1600" dirty="0" smtClean="0">
                <a:latin typeface="Urbano" pitchFamily="34" charset="0"/>
                <a:cs typeface="Arial" pitchFamily="34" charset="0"/>
              </a:rPr>
              <a:t>citizenship </a:t>
            </a:r>
            <a:r>
              <a:rPr lang="en-GB" sz="1600" dirty="0">
                <a:latin typeface="Urbano" pitchFamily="34" charset="0"/>
                <a:cs typeface="Arial" pitchFamily="34" charset="0"/>
              </a:rPr>
              <a:t>as a </a:t>
            </a:r>
            <a:r>
              <a:rPr lang="en-GB" sz="1600" dirty="0" smtClean="0">
                <a:latin typeface="Urbano" pitchFamily="34" charset="0"/>
                <a:cs typeface="Arial" pitchFamily="34" charset="0"/>
              </a:rPr>
              <a:t>skill </a:t>
            </a:r>
            <a:r>
              <a:rPr lang="en-GB" sz="1600" dirty="0">
                <a:latin typeface="Urbano" pitchFamily="34" charset="0"/>
                <a:cs typeface="Arial" pitchFamily="34" charset="0"/>
              </a:rPr>
              <a:t>in more depth or as a model of explaining what the </a:t>
            </a:r>
            <a:r>
              <a:rPr lang="en-GB" sz="1600" dirty="0" smtClean="0">
                <a:latin typeface="Urbano" pitchFamily="34" charset="0"/>
                <a:cs typeface="Arial" pitchFamily="34" charset="0"/>
              </a:rPr>
              <a:t>skills </a:t>
            </a:r>
            <a:r>
              <a:rPr lang="en-GB" sz="1600" dirty="0">
                <a:latin typeface="Urbano" pitchFamily="34" charset="0"/>
                <a:cs typeface="Arial" pitchFamily="34" charset="0"/>
              </a:rPr>
              <a:t>are, as </a:t>
            </a:r>
            <a:r>
              <a:rPr lang="en-GB" sz="1600" dirty="0" smtClean="0">
                <a:latin typeface="Urbano" pitchFamily="34" charset="0"/>
                <a:cs typeface="Arial" pitchFamily="34" charset="0"/>
              </a:rPr>
              <a:t>suggested </a:t>
            </a:r>
            <a:r>
              <a:rPr lang="en-GB" sz="1600" dirty="0">
                <a:latin typeface="Urbano" pitchFamily="34" charset="0"/>
                <a:cs typeface="Arial" pitchFamily="34" charset="0"/>
              </a:rPr>
              <a:t>in the first </a:t>
            </a:r>
            <a:r>
              <a:rPr lang="en-GB" sz="1600" dirty="0" smtClean="0">
                <a:latin typeface="Urbano" pitchFamily="34" charset="0"/>
                <a:cs typeface="Arial" pitchFamily="34" charset="0"/>
              </a:rPr>
              <a:t>activity </a:t>
            </a:r>
            <a:r>
              <a:rPr lang="en-GB" sz="1600" dirty="0">
                <a:latin typeface="Urbano" pitchFamily="34" charset="0"/>
                <a:cs typeface="Arial" pitchFamily="34" charset="0"/>
              </a:rPr>
              <a:t>item</a:t>
            </a:r>
            <a:r>
              <a:rPr lang="en-GB" sz="1600" dirty="0" smtClean="0">
                <a:latin typeface="Urbano" pitchFamily="34" charset="0"/>
                <a:cs typeface="Arial" pitchFamily="34" charset="0"/>
              </a:rPr>
              <a:t>.</a:t>
            </a:r>
            <a:endParaRPr lang="en-GB" sz="1600" dirty="0">
              <a:latin typeface="Urbano" pitchFamily="34" charset="0"/>
              <a:cs typeface="Arial" pitchFamily="34" charset="0"/>
            </a:endParaRPr>
          </a:p>
        </p:txBody>
      </p:sp>
      <p:pic>
        <p:nvPicPr>
          <p:cNvPr id="3" name="Content Placeholder 2" descr="Page_012copy.tiff"/>
          <p:cNvPicPr>
            <a:picLocks noGrp="1" noChangeAspect="1"/>
          </p:cNvPicPr>
          <p:nvPr>
            <p:ph sz="half" idx="1"/>
          </p:nvPr>
        </p:nvPicPr>
        <p:blipFill>
          <a:blip r:embed="rId3" cstate="email">
            <a:extLst>
              <a:ext uri="{28A0092B-C50C-407E-A947-70E740481C1C}">
                <a14:useLocalDpi xmlns:a14="http://schemas.microsoft.com/office/drawing/2010/main"/>
              </a:ext>
            </a:extLst>
          </a:blip>
          <a:srcRect t="-24233" b="-24233"/>
          <a:stretch>
            <a:fillRect/>
          </a:stretch>
        </p:blipFill>
        <p:spPr/>
      </p:pic>
    </p:spTree>
    <p:extLst>
      <p:ext uri="{BB962C8B-B14F-4D97-AF65-F5344CB8AC3E}">
        <p14:creationId xmlns:p14="http://schemas.microsoft.com/office/powerpoint/2010/main" val="26881600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What is active citizenship? (cont.)</a:t>
            </a:r>
            <a:endParaRPr lang="en-GB" sz="2800" dirty="0">
              <a:latin typeface="Eksja" pitchFamily="18" charset="0"/>
              <a:cs typeface="Eksja"/>
            </a:endParaRPr>
          </a:p>
        </p:txBody>
      </p:sp>
      <p:sp>
        <p:nvSpPr>
          <p:cNvPr id="7" name="Content Placeholder 6"/>
          <p:cNvSpPr>
            <a:spLocks noGrp="1"/>
          </p:cNvSpPr>
          <p:nvPr>
            <p:ph sz="half" idx="2"/>
          </p:nvPr>
        </p:nvSpPr>
        <p:spPr>
          <a:xfrm>
            <a:off x="4253345" y="865242"/>
            <a:ext cx="4433456" cy="5581762"/>
          </a:xfrm>
        </p:spPr>
        <p:txBody>
          <a:bodyPr>
            <a:noAutofit/>
          </a:bodyPr>
          <a:lstStyle/>
          <a:p>
            <a:pPr marL="0" indent="0">
              <a:buNone/>
            </a:pPr>
            <a:r>
              <a:rPr lang="en-GB" sz="1600" b="1" dirty="0">
                <a:latin typeface="Urbano" pitchFamily="34" charset="0"/>
                <a:cs typeface="Arial" pitchFamily="34" charset="0"/>
              </a:rPr>
              <a:t>Purpose: To highlight the many different instances of </a:t>
            </a:r>
            <a:r>
              <a:rPr lang="en-GB" sz="1600" b="1" dirty="0" smtClean="0">
                <a:latin typeface="Urbano" pitchFamily="34" charset="0"/>
                <a:cs typeface="Arial" pitchFamily="34" charset="0"/>
              </a:rPr>
              <a:t>citizenship </a:t>
            </a:r>
            <a:r>
              <a:rPr lang="en-GB" sz="1600" b="1" dirty="0">
                <a:latin typeface="Urbano" pitchFamily="34" charset="0"/>
                <a:cs typeface="Arial" pitchFamily="34" charset="0"/>
              </a:rPr>
              <a:t>in the community. An introductory presentation, like this one, has been created for each of the capabilities.</a:t>
            </a:r>
          </a:p>
          <a:p>
            <a:pPr marL="0" indent="0">
              <a:buNone/>
            </a:pPr>
            <a:endParaRPr lang="en-GB" sz="1600" dirty="0">
              <a:latin typeface="Urbano" pitchFamily="34" charset="0"/>
              <a:cs typeface="Arial" pitchFamily="34" charset="0"/>
            </a:endParaRPr>
          </a:p>
          <a:p>
            <a:pPr marL="0" indent="0">
              <a:buNone/>
            </a:pPr>
            <a:r>
              <a:rPr lang="en-GB" sz="1600" dirty="0" smtClean="0">
                <a:latin typeface="Urbano" pitchFamily="34" charset="0"/>
                <a:cs typeface="Arial" pitchFamily="34" charset="0"/>
              </a:rPr>
              <a:t>Formative </a:t>
            </a:r>
            <a:r>
              <a:rPr lang="en-GB" sz="1600" dirty="0">
                <a:latin typeface="Urbano" pitchFamily="34" charset="0"/>
                <a:cs typeface="Arial" pitchFamily="34" charset="0"/>
              </a:rPr>
              <a:t>activities: </a:t>
            </a:r>
          </a:p>
          <a:p>
            <a:r>
              <a:rPr lang="en-GB" sz="1600" dirty="0">
                <a:latin typeface="Urbano" pitchFamily="34" charset="0"/>
                <a:cs typeface="Arial" pitchFamily="34" charset="0"/>
              </a:rPr>
              <a:t>Students (individually or in groups) take one of each of the examples shown in the document and then expand on it, using their own experiences to illustrate.</a:t>
            </a:r>
          </a:p>
          <a:p>
            <a:r>
              <a:rPr lang="en-GB" sz="1600" dirty="0">
                <a:latin typeface="Urbano" pitchFamily="34" charset="0"/>
                <a:cs typeface="Arial" pitchFamily="34" charset="0"/>
              </a:rPr>
              <a:t>Navigate from the main choice grid to the question (Is ___ a form of </a:t>
            </a:r>
            <a:r>
              <a:rPr lang="en-GB" sz="1600" dirty="0" smtClean="0">
                <a:latin typeface="Urbano" pitchFamily="34" charset="0"/>
                <a:cs typeface="Arial" pitchFamily="34" charset="0"/>
              </a:rPr>
              <a:t>citizenship?</a:t>
            </a:r>
            <a:r>
              <a:rPr lang="en-GB" sz="1600" dirty="0">
                <a:latin typeface="Urbano" pitchFamily="34" charset="0"/>
                <a:cs typeface="Arial" pitchFamily="34" charset="0"/>
              </a:rPr>
              <a:t>) Class can discuss whether they think it is a form of </a:t>
            </a:r>
            <a:r>
              <a:rPr lang="en-GB" sz="1600" dirty="0" smtClean="0">
                <a:latin typeface="Urbano" pitchFamily="34" charset="0"/>
                <a:cs typeface="Arial" pitchFamily="34" charset="0"/>
              </a:rPr>
              <a:t>citizenship </a:t>
            </a:r>
            <a:r>
              <a:rPr lang="en-GB" sz="1600" dirty="0">
                <a:latin typeface="Urbano" pitchFamily="34" charset="0"/>
                <a:cs typeface="Arial" pitchFamily="34" charset="0"/>
              </a:rPr>
              <a:t>and explain why. The move to answer slide and compare this answer to student answers.</a:t>
            </a:r>
          </a:p>
          <a:p>
            <a:r>
              <a:rPr lang="en-GB" sz="1600" dirty="0">
                <a:latin typeface="Urbano" pitchFamily="34" charset="0"/>
                <a:cs typeface="Arial" pitchFamily="34" charset="0"/>
              </a:rPr>
              <a:t>Collect/take/draw/paint images of forms of </a:t>
            </a:r>
            <a:r>
              <a:rPr lang="en-GB" sz="1600" dirty="0" smtClean="0">
                <a:latin typeface="Urbano" pitchFamily="34" charset="0"/>
                <a:cs typeface="Arial" pitchFamily="34" charset="0"/>
              </a:rPr>
              <a:t>citizenship </a:t>
            </a:r>
            <a:r>
              <a:rPr lang="en-GB" sz="1600" dirty="0">
                <a:latin typeface="Urbano" pitchFamily="34" charset="0"/>
                <a:cs typeface="Arial" pitchFamily="34" charset="0"/>
              </a:rPr>
              <a:t>in the community.</a:t>
            </a:r>
          </a:p>
          <a:p>
            <a:r>
              <a:rPr lang="en-GB" sz="1600" dirty="0">
                <a:latin typeface="Urbano" pitchFamily="34" charset="0"/>
                <a:cs typeface="Arial" pitchFamily="34" charset="0"/>
              </a:rPr>
              <a:t>Collaborate as a class to come up with other definitions of </a:t>
            </a:r>
            <a:r>
              <a:rPr lang="en-GB" sz="1600" dirty="0" smtClean="0">
                <a:latin typeface="Urbano" pitchFamily="34" charset="0"/>
                <a:cs typeface="Arial" pitchFamily="34" charset="0"/>
              </a:rPr>
              <a:t>citizenship </a:t>
            </a:r>
            <a:r>
              <a:rPr lang="en-GB" sz="1600" dirty="0">
                <a:latin typeface="Urbano" pitchFamily="34" charset="0"/>
                <a:cs typeface="Arial" pitchFamily="34" charset="0"/>
              </a:rPr>
              <a:t>and list on the board.</a:t>
            </a:r>
          </a:p>
        </p:txBody>
      </p:sp>
      <p:pic>
        <p:nvPicPr>
          <p:cNvPr id="3" name="Content Placeholder 2" descr="Page_012copy.tiff"/>
          <p:cNvPicPr>
            <a:picLocks noGrp="1" noChangeAspect="1"/>
          </p:cNvPicPr>
          <p:nvPr>
            <p:ph sz="half" idx="1"/>
          </p:nvPr>
        </p:nvPicPr>
        <p:blipFill>
          <a:blip r:embed="rId3" cstate="email">
            <a:extLst>
              <a:ext uri="{28A0092B-C50C-407E-A947-70E740481C1C}">
                <a14:useLocalDpi xmlns:a14="http://schemas.microsoft.com/office/drawing/2010/main"/>
              </a:ext>
            </a:extLst>
          </a:blip>
          <a:srcRect t="-24233" b="-24233"/>
          <a:stretch>
            <a:fillRect/>
          </a:stretch>
        </p:blipFill>
        <p:spPr>
          <a:xfrm>
            <a:off x="457200" y="1600200"/>
            <a:ext cx="3796145" cy="4254249"/>
          </a:xfrm>
        </p:spPr>
      </p:pic>
    </p:spTree>
    <p:extLst>
      <p:ext uri="{BB962C8B-B14F-4D97-AF65-F5344CB8AC3E}">
        <p14:creationId xmlns:p14="http://schemas.microsoft.com/office/powerpoint/2010/main" val="26881600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What is citizenship</a:t>
            </a:r>
            <a:endParaRPr lang="en-GB" sz="2800" dirty="0">
              <a:latin typeface="Eksja" pitchFamily="18" charset="0"/>
              <a:cs typeface="Eksja"/>
            </a:endParaRPr>
          </a:p>
        </p:txBody>
      </p:sp>
      <p:sp>
        <p:nvSpPr>
          <p:cNvPr id="7" name="Content Placeholder 6"/>
          <p:cNvSpPr>
            <a:spLocks noGrp="1"/>
          </p:cNvSpPr>
          <p:nvPr>
            <p:ph sz="half" idx="2"/>
          </p:nvPr>
        </p:nvSpPr>
        <p:spPr>
          <a:xfrm>
            <a:off x="4295807" y="865242"/>
            <a:ext cx="4390994" cy="5581762"/>
          </a:xfrm>
        </p:spPr>
        <p:txBody>
          <a:bodyPr>
            <a:noAutofit/>
          </a:bodyPr>
          <a:lstStyle/>
          <a:p>
            <a:pPr marL="0" indent="0">
              <a:buNone/>
            </a:pPr>
            <a:r>
              <a:rPr lang="en-GB" sz="1600" b="1" dirty="0" smtClean="0">
                <a:latin typeface="Urbano" pitchFamily="34" charset="0"/>
                <a:cs typeface="Arial" pitchFamily="34" charset="0"/>
              </a:rPr>
              <a:t>Purpose: To deepen understanding of the breadth of activities in communities that contribute to the community</a:t>
            </a:r>
          </a:p>
          <a:p>
            <a:pPr marL="0" indent="0">
              <a:buNone/>
            </a:pPr>
            <a:endParaRPr lang="en-GB" sz="1600" dirty="0">
              <a:latin typeface="Urbano" pitchFamily="34" charset="0"/>
              <a:cs typeface="Arial" pitchFamily="34" charset="0"/>
            </a:endParaRPr>
          </a:p>
          <a:p>
            <a:pPr marL="0" indent="0">
              <a:buNone/>
            </a:pPr>
            <a:r>
              <a:rPr lang="en-GB" sz="1600" dirty="0">
                <a:latin typeface="Urbano" pitchFamily="34" charset="0"/>
                <a:cs typeface="Arial" pitchFamily="34" charset="0"/>
              </a:rPr>
              <a:t>Non linear format: </a:t>
            </a:r>
            <a:r>
              <a:rPr lang="en-GB" sz="1600" dirty="0" smtClean="0">
                <a:latin typeface="Urbano" pitchFamily="34" charset="0"/>
                <a:cs typeface="Arial" pitchFamily="34" charset="0"/>
              </a:rPr>
              <a:t>Topics are accessed via the grid which allows teachers to choose those relevant to the community. I would strongly suggest not looking at all of the videos, very time consuming</a:t>
            </a:r>
          </a:p>
          <a:p>
            <a:pPr marL="0" indent="0">
              <a:buNone/>
            </a:pPr>
            <a:endParaRPr lang="en-GB" sz="1600" dirty="0">
              <a:latin typeface="Urbano" pitchFamily="34" charset="0"/>
              <a:cs typeface="Arial" pitchFamily="34" charset="0"/>
            </a:endParaRPr>
          </a:p>
          <a:p>
            <a:pPr marL="0" indent="0">
              <a:buNone/>
            </a:pPr>
            <a:r>
              <a:rPr lang="en-GB" sz="1600" dirty="0" smtClean="0">
                <a:latin typeface="Urbano" pitchFamily="34" charset="0"/>
                <a:cs typeface="Arial" pitchFamily="34" charset="0"/>
              </a:rPr>
              <a:t>Use: The selected videos can be watched and the questions can be completed in a variety of ways. Students can watch the video as a class and then all complete their answers to the questions separately. The videos can be watched as a class and then questions answered as a class discussion. Students can move into groups and look at separate videos, answer the questions. They could also present their answers back to the class.</a:t>
            </a:r>
          </a:p>
          <a:p>
            <a:pPr marL="0" indent="0">
              <a:buNone/>
            </a:pPr>
            <a:endParaRPr lang="en-GB" sz="1600" dirty="0">
              <a:latin typeface="Urbano" pitchFamily="34" charset="0"/>
              <a:cs typeface="Arial" pitchFamily="34" charset="0"/>
            </a:endParaRPr>
          </a:p>
        </p:txBody>
      </p:sp>
      <p:pic>
        <p:nvPicPr>
          <p:cNvPr id="3" name="Content Placeholder 2" descr="Page_21 copy.tiff"/>
          <p:cNvPicPr>
            <a:picLocks noGrp="1" noChangeAspect="1"/>
          </p:cNvPicPr>
          <p:nvPr>
            <p:ph sz="half" idx="1"/>
          </p:nvPr>
        </p:nvPicPr>
        <p:blipFill>
          <a:blip r:embed="rId3" cstate="email">
            <a:extLst>
              <a:ext uri="{28A0092B-C50C-407E-A947-70E740481C1C}">
                <a14:useLocalDpi xmlns:a14="http://schemas.microsoft.com/office/drawing/2010/main"/>
              </a:ext>
            </a:extLst>
          </a:blip>
          <a:srcRect t="-24233" b="-24233"/>
          <a:stretch>
            <a:fillRect/>
          </a:stretch>
        </p:blipFill>
        <p:spPr>
          <a:xfrm>
            <a:off x="457200" y="1600201"/>
            <a:ext cx="3838607" cy="4301836"/>
          </a:xfrm>
        </p:spPr>
      </p:pic>
    </p:spTree>
    <p:extLst>
      <p:ext uri="{BB962C8B-B14F-4D97-AF65-F5344CB8AC3E}">
        <p14:creationId xmlns:p14="http://schemas.microsoft.com/office/powerpoint/2010/main" val="27974226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What is citizenship (cont.)</a:t>
            </a:r>
            <a:endParaRPr lang="en-GB" sz="2800" dirty="0">
              <a:latin typeface="Eksja" pitchFamily="18" charset="0"/>
              <a:cs typeface="Eksja"/>
            </a:endParaRPr>
          </a:p>
        </p:txBody>
      </p:sp>
      <p:sp>
        <p:nvSpPr>
          <p:cNvPr id="7" name="Content Placeholder 6"/>
          <p:cNvSpPr>
            <a:spLocks noGrp="1"/>
          </p:cNvSpPr>
          <p:nvPr>
            <p:ph sz="half" idx="2"/>
          </p:nvPr>
        </p:nvSpPr>
        <p:spPr>
          <a:xfrm>
            <a:off x="4603569" y="1094508"/>
            <a:ext cx="4083232" cy="5352495"/>
          </a:xfrm>
        </p:spPr>
        <p:txBody>
          <a:bodyPr>
            <a:noAutofit/>
          </a:bodyPr>
          <a:lstStyle/>
          <a:p>
            <a:pPr marL="0" indent="0">
              <a:buNone/>
            </a:pPr>
            <a:r>
              <a:rPr lang="en-GB" sz="1600" b="1" dirty="0" smtClean="0">
                <a:latin typeface="Urbano" pitchFamily="34" charset="0"/>
                <a:cs typeface="Arial" pitchFamily="34" charset="0"/>
              </a:rPr>
              <a:t>Purpose: To deepen understanding of the breadth of activities in communities that contribute to the community</a:t>
            </a:r>
          </a:p>
          <a:p>
            <a:pPr marL="0" indent="0">
              <a:buNone/>
            </a:pPr>
            <a:endParaRPr lang="en-GB" sz="1600" dirty="0">
              <a:latin typeface="Urbano" pitchFamily="34" charset="0"/>
              <a:cs typeface="Arial" pitchFamily="34" charset="0"/>
            </a:endParaRPr>
          </a:p>
          <a:p>
            <a:pPr marL="0" indent="0">
              <a:buNone/>
            </a:pPr>
            <a:endParaRPr lang="en-GB" sz="1600" dirty="0">
              <a:latin typeface="Urbano" pitchFamily="34" charset="0"/>
              <a:cs typeface="Arial" pitchFamily="34" charset="0"/>
            </a:endParaRPr>
          </a:p>
          <a:p>
            <a:pPr marL="0" indent="0">
              <a:buNone/>
            </a:pPr>
            <a:r>
              <a:rPr lang="en-GB" sz="1600" dirty="0" smtClean="0">
                <a:latin typeface="Urbano" pitchFamily="34" charset="0"/>
                <a:cs typeface="Arial" pitchFamily="34" charset="0"/>
              </a:rPr>
              <a:t>Variations: Different videos could be selected by the teacher, or different questions could be posed. </a:t>
            </a:r>
          </a:p>
          <a:p>
            <a:pPr marL="0" indent="0">
              <a:buNone/>
            </a:pPr>
            <a:endParaRPr lang="en-GB" sz="1600" dirty="0">
              <a:latin typeface="Urbano" pitchFamily="34" charset="0"/>
              <a:cs typeface="Arial" pitchFamily="34" charset="0"/>
            </a:endParaRPr>
          </a:p>
          <a:p>
            <a:pPr marL="0" indent="0">
              <a:buNone/>
            </a:pPr>
            <a:r>
              <a:rPr lang="en-GB" sz="1600" dirty="0" smtClean="0">
                <a:latin typeface="Urbano" pitchFamily="34" charset="0"/>
                <a:cs typeface="Arial" pitchFamily="34" charset="0"/>
              </a:rPr>
              <a:t>Note: As with all videos of indigenous people, it’s important to vet material before showing to students, to avoid cultural offense and to make sure examples are useful to the context</a:t>
            </a:r>
            <a:endParaRPr lang="en-GB" sz="1600" dirty="0">
              <a:latin typeface="Urbano" pitchFamily="34" charset="0"/>
              <a:cs typeface="Arial" pitchFamily="34" charset="0"/>
            </a:endParaRPr>
          </a:p>
        </p:txBody>
      </p:sp>
      <p:pic>
        <p:nvPicPr>
          <p:cNvPr id="3" name="Content Placeholder 2" descr="Page_21 copy.tiff"/>
          <p:cNvPicPr>
            <a:picLocks noGrp="1" noChangeAspect="1"/>
          </p:cNvPicPr>
          <p:nvPr>
            <p:ph sz="half" idx="1"/>
          </p:nvPr>
        </p:nvPicPr>
        <p:blipFill>
          <a:blip r:embed="rId3" cstate="email">
            <a:extLst>
              <a:ext uri="{28A0092B-C50C-407E-A947-70E740481C1C}">
                <a14:useLocalDpi xmlns:a14="http://schemas.microsoft.com/office/drawing/2010/main"/>
              </a:ext>
            </a:extLst>
          </a:blip>
          <a:srcRect t="-24233" b="-24233"/>
          <a:stretch>
            <a:fillRect/>
          </a:stretch>
        </p:blipFill>
        <p:spPr/>
      </p:pic>
    </p:spTree>
    <p:extLst>
      <p:ext uri="{BB962C8B-B14F-4D97-AF65-F5344CB8AC3E}">
        <p14:creationId xmlns:p14="http://schemas.microsoft.com/office/powerpoint/2010/main" val="27974226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What would an active citizen do?</a:t>
            </a:r>
            <a:endParaRPr lang="en-GB" sz="2800" dirty="0">
              <a:latin typeface="Eksja" pitchFamily="18" charset="0"/>
              <a:cs typeface="Eksja"/>
            </a:endParaRPr>
          </a:p>
        </p:txBody>
      </p:sp>
      <p:sp>
        <p:nvSpPr>
          <p:cNvPr id="7" name="Content Placeholder 6"/>
          <p:cNvSpPr>
            <a:spLocks noGrp="1"/>
          </p:cNvSpPr>
          <p:nvPr>
            <p:ph sz="half" idx="2"/>
          </p:nvPr>
        </p:nvSpPr>
        <p:spPr>
          <a:xfrm>
            <a:off x="4253345" y="1039090"/>
            <a:ext cx="4433456" cy="5407913"/>
          </a:xfrm>
        </p:spPr>
        <p:txBody>
          <a:bodyPr>
            <a:noAutofit/>
          </a:bodyPr>
          <a:lstStyle/>
          <a:p>
            <a:pPr marL="0" indent="0">
              <a:buNone/>
            </a:pPr>
            <a:r>
              <a:rPr lang="en-GB" sz="1600" b="1" dirty="0" smtClean="0">
                <a:latin typeface="Urbano" pitchFamily="34" charset="0"/>
                <a:cs typeface="Arial" pitchFamily="34" charset="0"/>
              </a:rPr>
              <a:t>Purpose:</a:t>
            </a:r>
            <a:r>
              <a:rPr lang="en-GB" sz="1600" b="1" dirty="0">
                <a:latin typeface="Urbano" pitchFamily="34" charset="0"/>
                <a:cs typeface="Arial" pitchFamily="34" charset="0"/>
              </a:rPr>
              <a:t> T</a:t>
            </a:r>
            <a:r>
              <a:rPr lang="en-GB" sz="1600" b="1" dirty="0" smtClean="0">
                <a:latin typeface="Urbano" pitchFamily="34" charset="0"/>
                <a:cs typeface="Arial" pitchFamily="34" charset="0"/>
              </a:rPr>
              <a:t>o introduce and exemplify the concept of ‘active citizenship’.</a:t>
            </a:r>
          </a:p>
          <a:p>
            <a:pPr marL="0" indent="0">
              <a:buNone/>
            </a:pPr>
            <a:endParaRPr lang="en-GB" sz="1600" dirty="0">
              <a:latin typeface="Urbano" pitchFamily="34" charset="0"/>
              <a:cs typeface="Arial" pitchFamily="34" charset="0"/>
            </a:endParaRPr>
          </a:p>
          <a:p>
            <a:pPr marL="0" indent="0">
              <a:buNone/>
            </a:pPr>
            <a:r>
              <a:rPr lang="en-GB" sz="1600" dirty="0">
                <a:latin typeface="Urbano" pitchFamily="34" charset="0"/>
                <a:cs typeface="Arial" pitchFamily="34" charset="0"/>
              </a:rPr>
              <a:t>Non linear format: </a:t>
            </a:r>
            <a:r>
              <a:rPr lang="en-GB" sz="1600" dirty="0" smtClean="0">
                <a:latin typeface="Urbano" pitchFamily="34" charset="0"/>
                <a:cs typeface="Arial" pitchFamily="34" charset="0"/>
              </a:rPr>
              <a:t>You have the choice of three different scenarios . Whilst all three interlink and show different aspects of ‘active citizenship’, users can access as many scenarios as they wish and still ‘get the message’.</a:t>
            </a:r>
          </a:p>
          <a:p>
            <a:pPr marL="0" indent="0">
              <a:buNone/>
            </a:pPr>
            <a:endParaRPr lang="en-GB" sz="1600" dirty="0">
              <a:latin typeface="Urbano" pitchFamily="34" charset="0"/>
              <a:cs typeface="Arial" pitchFamily="34" charset="0"/>
            </a:endParaRPr>
          </a:p>
          <a:p>
            <a:pPr marL="0" indent="0">
              <a:buNone/>
            </a:pPr>
            <a:r>
              <a:rPr lang="en-GB" sz="1600" dirty="0" smtClean="0">
                <a:latin typeface="Urbano" pitchFamily="34" charset="0"/>
                <a:cs typeface="Arial" pitchFamily="34" charset="0"/>
              </a:rPr>
              <a:t>Use: Can be used in a whole class mode, where the class chooses what Mike will do and then discusses the resulting consequences. The message is very much that each option will have negatives and positives, but that the ‘active citizen’ path has the added bonus of benefitting others. Also could be used by students independently.</a:t>
            </a:r>
          </a:p>
          <a:p>
            <a:pPr marL="0" indent="0">
              <a:buNone/>
            </a:pPr>
            <a:endParaRPr lang="en-GB" sz="1600" dirty="0" smtClean="0">
              <a:latin typeface="Urbano" pitchFamily="34" charset="0"/>
              <a:cs typeface="Arial" pitchFamily="34" charset="0"/>
            </a:endParaRPr>
          </a:p>
        </p:txBody>
      </p:sp>
      <p:pic>
        <p:nvPicPr>
          <p:cNvPr id="5" name="Content Placeholder 4" descr="Page_0133.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33" b="-24233"/>
          <a:stretch>
            <a:fillRect/>
          </a:stretch>
        </p:blipFill>
        <p:spPr>
          <a:xfrm>
            <a:off x="457200" y="1600200"/>
            <a:ext cx="3796145" cy="4254249"/>
          </a:xfrm>
        </p:spPr>
      </p:pic>
    </p:spTree>
    <p:extLst>
      <p:ext uri="{BB962C8B-B14F-4D97-AF65-F5344CB8AC3E}">
        <p14:creationId xmlns:p14="http://schemas.microsoft.com/office/powerpoint/2010/main" val="14604567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What would an active citizen do? (cont.)</a:t>
            </a:r>
            <a:endParaRPr lang="en-GB" sz="2800" dirty="0">
              <a:latin typeface="Eksja" pitchFamily="18" charset="0"/>
              <a:cs typeface="Eksja"/>
            </a:endParaRPr>
          </a:p>
        </p:txBody>
      </p:sp>
      <p:sp>
        <p:nvSpPr>
          <p:cNvPr id="7" name="Content Placeholder 6"/>
          <p:cNvSpPr>
            <a:spLocks noGrp="1"/>
          </p:cNvSpPr>
          <p:nvPr>
            <p:ph sz="half" idx="2"/>
          </p:nvPr>
        </p:nvSpPr>
        <p:spPr>
          <a:xfrm>
            <a:off x="4211782" y="1136072"/>
            <a:ext cx="4475019" cy="5310931"/>
          </a:xfrm>
        </p:spPr>
        <p:txBody>
          <a:bodyPr>
            <a:noAutofit/>
          </a:bodyPr>
          <a:lstStyle/>
          <a:p>
            <a:pPr marL="0" indent="0">
              <a:buNone/>
            </a:pPr>
            <a:r>
              <a:rPr lang="en-GB" sz="1600" b="1" dirty="0" smtClean="0">
                <a:latin typeface="Urbano" pitchFamily="34" charset="0"/>
                <a:cs typeface="Arial" pitchFamily="34" charset="0"/>
              </a:rPr>
              <a:t>Purpose:</a:t>
            </a:r>
            <a:r>
              <a:rPr lang="en-GB" sz="1600" b="1" dirty="0">
                <a:latin typeface="Urbano" pitchFamily="34" charset="0"/>
                <a:cs typeface="Arial" pitchFamily="34" charset="0"/>
              </a:rPr>
              <a:t> T</a:t>
            </a:r>
            <a:r>
              <a:rPr lang="en-GB" sz="1600" b="1" dirty="0" smtClean="0">
                <a:latin typeface="Urbano" pitchFamily="34" charset="0"/>
                <a:cs typeface="Arial" pitchFamily="34" charset="0"/>
              </a:rPr>
              <a:t>o introduce and exemplify the concept of ‘active citizenship’.</a:t>
            </a:r>
          </a:p>
          <a:p>
            <a:pPr marL="0" indent="0">
              <a:buNone/>
            </a:pPr>
            <a:endParaRPr lang="en-GB" sz="1600" dirty="0">
              <a:latin typeface="Urbano" pitchFamily="34" charset="0"/>
              <a:cs typeface="Arial" pitchFamily="34" charset="0"/>
            </a:endParaRPr>
          </a:p>
          <a:p>
            <a:pPr marL="0" indent="0">
              <a:buNone/>
            </a:pPr>
            <a:endParaRPr lang="en-GB" sz="1600" dirty="0" smtClean="0">
              <a:latin typeface="Urbano" pitchFamily="34" charset="0"/>
              <a:cs typeface="Arial" pitchFamily="34" charset="0"/>
            </a:endParaRPr>
          </a:p>
          <a:p>
            <a:pPr marL="0" indent="0">
              <a:buNone/>
            </a:pPr>
            <a:r>
              <a:rPr lang="en-GB" sz="1600" dirty="0" smtClean="0">
                <a:latin typeface="Urbano" pitchFamily="34" charset="0"/>
                <a:cs typeface="Arial" pitchFamily="34" charset="0"/>
              </a:rPr>
              <a:t>Formative: </a:t>
            </a:r>
          </a:p>
          <a:p>
            <a:r>
              <a:rPr lang="en-GB" sz="1600" dirty="0" smtClean="0">
                <a:latin typeface="Urbano" pitchFamily="34" charset="0"/>
                <a:cs typeface="Arial" pitchFamily="34" charset="0"/>
              </a:rPr>
              <a:t>Students can create their own scenarios and role play/draw/storyboard. Using PowerPoint or Adobe Reader to make a basic hyperlinked scenario is relatively easy </a:t>
            </a:r>
            <a:r>
              <a:rPr lang="en-GB" sz="1600" dirty="0">
                <a:latin typeface="Urbano" pitchFamily="34" charset="0"/>
                <a:cs typeface="Arial" pitchFamily="34" charset="0"/>
              </a:rPr>
              <a:t>to do. </a:t>
            </a:r>
            <a:r>
              <a:rPr lang="en-GB" sz="1600" dirty="0">
                <a:latin typeface="Urbano" pitchFamily="34" charset="0"/>
                <a:cs typeface="Arial" pitchFamily="34" charset="0"/>
                <a:hlinkClick r:id="rId3"/>
              </a:rPr>
              <a:t>http://studentcreatedmediaprojects.wikispaces.com/PowerPoint+-+Choose+Your+Own+</a:t>
            </a:r>
            <a:r>
              <a:rPr lang="en-GB" sz="1600" dirty="0" smtClean="0">
                <a:latin typeface="Urbano" pitchFamily="34" charset="0"/>
                <a:cs typeface="Arial" pitchFamily="34" charset="0"/>
                <a:hlinkClick r:id="rId3"/>
              </a:rPr>
              <a:t>Adventure</a:t>
            </a:r>
            <a:endParaRPr lang="en-GB" sz="1600" dirty="0" smtClean="0">
              <a:latin typeface="Urbano" pitchFamily="34" charset="0"/>
              <a:cs typeface="Arial" pitchFamily="34" charset="0"/>
            </a:endParaRPr>
          </a:p>
          <a:p>
            <a:r>
              <a:rPr lang="en-GB" sz="1600" dirty="0" smtClean="0">
                <a:latin typeface="Urbano" pitchFamily="34" charset="0"/>
                <a:cs typeface="Arial" pitchFamily="34" charset="0"/>
              </a:rPr>
              <a:t>Students can identify active citizens in their community, or behaviours/expectations that are in place to encourage people to actively contribute to their community</a:t>
            </a:r>
          </a:p>
          <a:p>
            <a:r>
              <a:rPr lang="en-GB" sz="1600" dirty="0" smtClean="0">
                <a:latin typeface="Urbano" pitchFamily="34" charset="0"/>
                <a:cs typeface="Arial" pitchFamily="34" charset="0"/>
              </a:rPr>
              <a:t>Class discussion identifying the ways students can/do contribute to their community</a:t>
            </a:r>
          </a:p>
          <a:p>
            <a:endParaRPr lang="en-GB" sz="1600" dirty="0">
              <a:latin typeface="Urbano" pitchFamily="34" charset="0"/>
              <a:cs typeface="Arial" pitchFamily="34" charset="0"/>
            </a:endParaRPr>
          </a:p>
        </p:txBody>
      </p:sp>
      <p:pic>
        <p:nvPicPr>
          <p:cNvPr id="5" name="Content Placeholder 4" descr="Page_0133.jpg"/>
          <p:cNvPicPr>
            <a:picLocks noGrp="1" noChangeAspect="1"/>
          </p:cNvPicPr>
          <p:nvPr>
            <p:ph sz="half" idx="1"/>
          </p:nvPr>
        </p:nvPicPr>
        <p:blipFill>
          <a:blip r:embed="rId4" cstate="email">
            <a:extLst>
              <a:ext uri="{28A0092B-C50C-407E-A947-70E740481C1C}">
                <a14:useLocalDpi xmlns:a14="http://schemas.microsoft.com/office/drawing/2010/main"/>
              </a:ext>
            </a:extLst>
          </a:blip>
          <a:srcRect t="-24233" b="-24233"/>
          <a:stretch>
            <a:fillRect/>
          </a:stretch>
        </p:blipFill>
        <p:spPr>
          <a:xfrm>
            <a:off x="457200" y="1600200"/>
            <a:ext cx="3754582" cy="4207671"/>
          </a:xfrm>
        </p:spPr>
      </p:pic>
    </p:spTree>
    <p:extLst>
      <p:ext uri="{BB962C8B-B14F-4D97-AF65-F5344CB8AC3E}">
        <p14:creationId xmlns:p14="http://schemas.microsoft.com/office/powerpoint/2010/main" val="1460456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GB" dirty="0" smtClean="0">
                <a:latin typeface="Eksja" pitchFamily="18" charset="0"/>
                <a:cs typeface="Eksja"/>
              </a:rPr>
              <a:t>Features</a:t>
            </a:r>
            <a:endParaRPr lang="en-GB" dirty="0">
              <a:latin typeface="Eksja" pitchFamily="18" charset="0"/>
              <a:cs typeface="Eksja"/>
            </a:endParaRPr>
          </a:p>
        </p:txBody>
      </p:sp>
      <p:sp>
        <p:nvSpPr>
          <p:cNvPr id="3" name="Content Placeholder 2"/>
          <p:cNvSpPr>
            <a:spLocks noGrp="1"/>
          </p:cNvSpPr>
          <p:nvPr>
            <p:ph idx="1"/>
          </p:nvPr>
        </p:nvSpPr>
        <p:spPr/>
        <p:txBody>
          <a:bodyPr>
            <a:normAutofit/>
          </a:bodyPr>
          <a:lstStyle/>
          <a:p>
            <a:pPr marL="0" indent="0">
              <a:buNone/>
            </a:pPr>
            <a:r>
              <a:rPr lang="en-GB" sz="2000" b="1" dirty="0" smtClean="0">
                <a:latin typeface="Urbano" pitchFamily="34" charset="0"/>
                <a:cs typeface="Arial" pitchFamily="34" charset="0"/>
              </a:rPr>
              <a:t>Texts come in multimodal format:</a:t>
            </a:r>
          </a:p>
          <a:p>
            <a:pPr marL="0" indent="0">
              <a:buNone/>
            </a:pPr>
            <a:r>
              <a:rPr lang="en-GB" sz="2000" dirty="0" smtClean="0">
                <a:latin typeface="Urbano" pitchFamily="34" charset="0"/>
                <a:cs typeface="Arial" pitchFamily="34" charset="0"/>
              </a:rPr>
              <a:t>Course materials are mostly a combination of audio, visuals and text. Students are able to navigate through presentations at their own pace and review content they have difficulty with.</a:t>
            </a:r>
            <a:endParaRPr lang="en-GB" sz="2000" dirty="0">
              <a:latin typeface="Urbano" pitchFamily="34" charset="0"/>
              <a:cs typeface="Arial" pitchFamily="34" charset="0"/>
            </a:endParaRPr>
          </a:p>
        </p:txBody>
      </p:sp>
    </p:spTree>
    <p:extLst>
      <p:ext uri="{BB962C8B-B14F-4D97-AF65-F5344CB8AC3E}">
        <p14:creationId xmlns:p14="http://schemas.microsoft.com/office/powerpoint/2010/main" val="12351927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r>
              <a:rPr lang="en-GB" sz="2800" dirty="0" smtClean="0">
                <a:solidFill>
                  <a:srgbClr val="A6A6A6"/>
                </a:solidFill>
                <a:latin typeface="Eksja"/>
                <a:cs typeface="Eksja"/>
              </a:rPr>
              <a:t>Assessment</a:t>
            </a:r>
            <a:endParaRPr lang="en-GB" sz="2800" dirty="0">
              <a:solidFill>
                <a:srgbClr val="A6A6A6"/>
              </a:solidFill>
              <a:latin typeface="Eksja"/>
              <a:cs typeface="Eksja"/>
            </a:endParaRPr>
          </a:p>
        </p:txBody>
      </p:sp>
      <p:pic>
        <p:nvPicPr>
          <p:cNvPr id="3" name="Picture 2" descr="intro1.jpg"/>
          <p:cNvPicPr>
            <a:picLocks noChangeAspect="1"/>
          </p:cNvPicPr>
          <p:nvPr/>
        </p:nvPicPr>
        <p:blipFill>
          <a:blip r:embed="rId2"/>
          <a:stretch>
            <a:fillRect/>
          </a:stretch>
        </p:blipFill>
        <p:spPr>
          <a:xfrm>
            <a:off x="0" y="0"/>
            <a:ext cx="9144000" cy="6858000"/>
          </a:xfrm>
          <a:prstGeom prst="rect">
            <a:avLst/>
          </a:prstGeom>
        </p:spPr>
      </p:pic>
      <p:sp>
        <p:nvSpPr>
          <p:cNvPr id="4" name="Text Placeholder 5"/>
          <p:cNvSpPr txBox="1">
            <a:spLocks/>
          </p:cNvSpPr>
          <p:nvPr/>
        </p:nvSpPr>
        <p:spPr>
          <a:xfrm>
            <a:off x="722313" y="4915688"/>
            <a:ext cx="7772400" cy="1500187"/>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2800" b="0" i="0" u="none" strike="noStrike" kern="1200" cap="none" spc="0" normalizeH="0" baseline="0" noProof="0" dirty="0" smtClean="0">
                <a:ln>
                  <a:noFill/>
                </a:ln>
                <a:solidFill>
                  <a:schemeClr val="tx1"/>
                </a:solidFill>
                <a:effectLst/>
                <a:uLnTx/>
                <a:uFillTx/>
                <a:latin typeface="Eksja" pitchFamily="18" charset="0"/>
                <a:cs typeface="Eksja"/>
              </a:rPr>
              <a:t>Activity</a:t>
            </a:r>
            <a:endParaRPr kumimoji="0" lang="en-GB" sz="2800" b="0" i="0" u="none" strike="noStrike" kern="1200" cap="none" spc="0" normalizeH="0" baseline="0" noProof="0" dirty="0">
              <a:ln>
                <a:noFill/>
              </a:ln>
              <a:solidFill>
                <a:schemeClr val="tx1"/>
              </a:solidFill>
              <a:effectLst/>
              <a:uLnTx/>
              <a:uFillTx/>
              <a:latin typeface="Eksja" pitchFamily="18" charset="0"/>
              <a:cs typeface="Eksja"/>
            </a:endParaRPr>
          </a:p>
        </p:txBody>
      </p:sp>
    </p:spTree>
    <p:extLst>
      <p:ext uri="{BB962C8B-B14F-4D97-AF65-F5344CB8AC3E}">
        <p14:creationId xmlns:p14="http://schemas.microsoft.com/office/powerpoint/2010/main" val="29064412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frame.jpg"/>
          <p:cNvPicPr>
            <a:picLocks noChangeAspect="1"/>
          </p:cNvPicPr>
          <p:nvPr/>
        </p:nvPicPr>
        <p:blipFill>
          <a:blip r:embed="rId2"/>
          <a:stretch>
            <a:fillRect/>
          </a:stretch>
        </p:blipFill>
        <p:spPr>
          <a:xfrm>
            <a:off x="13850" y="13850"/>
            <a:ext cx="9144000" cy="6858000"/>
          </a:xfrm>
          <a:prstGeom prst="rect">
            <a:avLst/>
          </a:prstGeom>
        </p:spPr>
      </p:pic>
      <p:sp>
        <p:nvSpPr>
          <p:cNvPr id="2" name="Title 1"/>
          <p:cNvSpPr>
            <a:spLocks noGrp="1"/>
          </p:cNvSpPr>
          <p:nvPr>
            <p:ph type="title"/>
          </p:nvPr>
        </p:nvSpPr>
        <p:spPr/>
        <p:txBody>
          <a:bodyPr>
            <a:normAutofit/>
          </a:bodyPr>
          <a:lstStyle/>
          <a:p>
            <a:r>
              <a:rPr lang="en-GB" sz="2800" dirty="0" smtClean="0">
                <a:latin typeface="Eksja" pitchFamily="18" charset="0"/>
                <a:cs typeface="Eksja"/>
              </a:rPr>
              <a:t>Task sheet</a:t>
            </a:r>
            <a:endParaRPr lang="en-GB" sz="2800" dirty="0">
              <a:latin typeface="Georgia" pitchFamily="18" charset="0"/>
              <a:cs typeface="Eksja"/>
            </a:endParaRPr>
          </a:p>
        </p:txBody>
      </p:sp>
      <p:sp>
        <p:nvSpPr>
          <p:cNvPr id="7" name="Content Placeholder 6"/>
          <p:cNvSpPr>
            <a:spLocks noGrp="1"/>
          </p:cNvSpPr>
          <p:nvPr>
            <p:ph idx="1"/>
          </p:nvPr>
        </p:nvSpPr>
        <p:spPr/>
        <p:txBody>
          <a:bodyPr>
            <a:noAutofit/>
          </a:bodyPr>
          <a:lstStyle/>
          <a:p>
            <a:pPr marL="0" indent="0">
              <a:buNone/>
            </a:pPr>
            <a:r>
              <a:rPr lang="en-GB" sz="1800" dirty="0" smtClean="0">
                <a:latin typeface="Urbano" pitchFamily="34" charset="0"/>
                <a:cs typeface="Arial" pitchFamily="34" charset="0"/>
              </a:rPr>
              <a:t>The task sheets </a:t>
            </a:r>
            <a:r>
              <a:rPr lang="en-GB" sz="1800" dirty="0" smtClean="0">
                <a:latin typeface="Urbano" pitchFamily="34" charset="0"/>
                <a:cs typeface="Arial" pitchFamily="34" charset="0"/>
              </a:rPr>
              <a:t>will </a:t>
            </a:r>
            <a:r>
              <a:rPr lang="en-GB" sz="1800" dirty="0" smtClean="0">
                <a:latin typeface="Urbano" pitchFamily="34" charset="0"/>
                <a:cs typeface="Arial" pitchFamily="34" charset="0"/>
              </a:rPr>
              <a:t>need deciphering by teachers to make sense to students. </a:t>
            </a:r>
          </a:p>
          <a:p>
            <a:pPr marL="0" indent="0">
              <a:buNone/>
            </a:pPr>
            <a:r>
              <a:rPr lang="en-GB" sz="1800" dirty="0" smtClean="0">
                <a:latin typeface="Urbano" pitchFamily="34" charset="0"/>
                <a:cs typeface="Arial" pitchFamily="34" charset="0"/>
              </a:rPr>
              <a:t>Students need to:</a:t>
            </a:r>
          </a:p>
          <a:p>
            <a:r>
              <a:rPr lang="en-GB" sz="1800" dirty="0" smtClean="0">
                <a:latin typeface="Urbano" pitchFamily="34" charset="0"/>
                <a:cs typeface="Arial" pitchFamily="34" charset="0"/>
              </a:rPr>
              <a:t>Explain (not define!) each of the five </a:t>
            </a:r>
            <a:r>
              <a:rPr lang="en-GB" sz="1800" dirty="0" smtClean="0">
                <a:latin typeface="Urbano" pitchFamily="34" charset="0"/>
                <a:cs typeface="Arial" pitchFamily="34" charset="0"/>
              </a:rPr>
              <a:t>skills. </a:t>
            </a:r>
            <a:r>
              <a:rPr lang="en-GB" sz="1800" dirty="0" smtClean="0">
                <a:latin typeface="Urbano" pitchFamily="34" charset="0"/>
                <a:cs typeface="Arial" pitchFamily="34" charset="0"/>
              </a:rPr>
              <a:t>This should be done in personal terms, in relation to their experience, not an abstract definition.</a:t>
            </a:r>
          </a:p>
          <a:p>
            <a:r>
              <a:rPr lang="en-GB" sz="1800" dirty="0" smtClean="0">
                <a:latin typeface="Urbano" pitchFamily="34" charset="0"/>
                <a:cs typeface="Arial" pitchFamily="34" charset="0"/>
              </a:rPr>
              <a:t>Provide examples from their experience that illustrate their understanding of each of the five </a:t>
            </a:r>
            <a:r>
              <a:rPr lang="en-GB" sz="1800" dirty="0" smtClean="0">
                <a:latin typeface="Urbano" pitchFamily="34" charset="0"/>
                <a:cs typeface="Arial" pitchFamily="34" charset="0"/>
              </a:rPr>
              <a:t>skills. It is recommended that examples be </a:t>
            </a:r>
            <a:r>
              <a:rPr lang="en-GB" sz="1800" dirty="0" smtClean="0">
                <a:latin typeface="Urbano" pitchFamily="34" charset="0"/>
                <a:cs typeface="Arial" pitchFamily="34" charset="0"/>
              </a:rPr>
              <a:t>detailed and </a:t>
            </a:r>
            <a:r>
              <a:rPr lang="en-GB" sz="1800" dirty="0" smtClean="0">
                <a:latin typeface="Urbano" pitchFamily="34" charset="0"/>
                <a:cs typeface="Arial" pitchFamily="34" charset="0"/>
              </a:rPr>
              <a:t>insightful.</a:t>
            </a:r>
            <a:endParaRPr lang="en-GB" sz="1800" dirty="0" smtClean="0">
              <a:latin typeface="Urbano" pitchFamily="34" charset="0"/>
              <a:cs typeface="Arial" pitchFamily="34" charset="0"/>
            </a:endParaRPr>
          </a:p>
          <a:p>
            <a:endParaRPr lang="en-GB" sz="1800" dirty="0">
              <a:latin typeface="Urbano" pitchFamily="34" charset="0"/>
              <a:cs typeface="Arial" pitchFamily="34" charset="0"/>
            </a:endParaRPr>
          </a:p>
          <a:p>
            <a:pPr marL="0" indent="0">
              <a:buNone/>
            </a:pPr>
            <a:r>
              <a:rPr lang="en-GB" sz="1800" dirty="0" smtClean="0">
                <a:latin typeface="Urbano" pitchFamily="34" charset="0"/>
                <a:cs typeface="Arial" pitchFamily="34" charset="0"/>
              </a:rPr>
              <a:t>Students should be encouraged to try multimodal formats for presenting their work. Photo stories and annotated PDFs (with written and/or audio annotations) are ideal for this project. There are tutorials as to how to use these programs/media in Developing capabilities/Achieving your goals.</a:t>
            </a:r>
          </a:p>
          <a:p>
            <a:pPr marL="0" indent="0">
              <a:buNone/>
            </a:pPr>
            <a:endParaRPr lang="en-GB" sz="1200" dirty="0">
              <a:latin typeface="Urbano" pitchFamily="34" charset="0"/>
              <a:cs typeface="Arial" pitchFamily="34" charset="0"/>
            </a:endParaRPr>
          </a:p>
        </p:txBody>
      </p:sp>
    </p:spTree>
    <p:extLst>
      <p:ext uri="{BB962C8B-B14F-4D97-AF65-F5344CB8AC3E}">
        <p14:creationId xmlns:p14="http://schemas.microsoft.com/office/powerpoint/2010/main" val="11616868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Mike’s activity 1 model</a:t>
            </a:r>
            <a:endParaRPr lang="en-GB" sz="2800" dirty="0">
              <a:latin typeface="Eksja" pitchFamily="18" charset="0"/>
              <a:cs typeface="Eksja"/>
            </a:endParaRPr>
          </a:p>
        </p:txBody>
      </p:sp>
      <p:sp>
        <p:nvSpPr>
          <p:cNvPr id="7" name="Content Placeholder 6"/>
          <p:cNvSpPr>
            <a:spLocks noGrp="1"/>
          </p:cNvSpPr>
          <p:nvPr>
            <p:ph sz="half" idx="2"/>
          </p:nvPr>
        </p:nvSpPr>
        <p:spPr>
          <a:xfrm>
            <a:off x="2840183" y="865242"/>
            <a:ext cx="5846618" cy="5581762"/>
          </a:xfrm>
        </p:spPr>
        <p:txBody>
          <a:bodyPr>
            <a:noAutofit/>
          </a:bodyPr>
          <a:lstStyle/>
          <a:p>
            <a:pPr marL="0" indent="0">
              <a:buNone/>
            </a:pPr>
            <a:r>
              <a:rPr lang="en-GB" sz="1500" dirty="0" smtClean="0">
                <a:latin typeface="Urbano" pitchFamily="34" charset="0"/>
                <a:cs typeface="Arial" pitchFamily="34" charset="0"/>
              </a:rPr>
              <a:t>This item focuses on demonstrating how a fictional student has defined and illustrated his understanding of the five capabilities. It is to be used by teachers to demonstrate what the activity item is, the kinds of language used and how activity can be created </a:t>
            </a:r>
            <a:r>
              <a:rPr lang="en-GB" sz="1500" dirty="0" err="1" smtClean="0">
                <a:latin typeface="Urbano" pitchFamily="34" charset="0"/>
                <a:cs typeface="Arial" pitchFamily="34" charset="0"/>
              </a:rPr>
              <a:t>multimodally</a:t>
            </a:r>
            <a:r>
              <a:rPr lang="en-GB" sz="1500" dirty="0" smtClean="0">
                <a:latin typeface="Urbano" pitchFamily="34" charset="0"/>
                <a:cs typeface="Arial" pitchFamily="34" charset="0"/>
              </a:rPr>
              <a:t>. </a:t>
            </a:r>
            <a:br>
              <a:rPr lang="en-GB" sz="1500" dirty="0" smtClean="0">
                <a:latin typeface="Urbano" pitchFamily="34" charset="0"/>
                <a:cs typeface="Arial" pitchFamily="34" charset="0"/>
              </a:rPr>
            </a:br>
            <a:endParaRPr lang="en-GB" sz="1500" dirty="0" smtClean="0">
              <a:latin typeface="Urbano" pitchFamily="34" charset="0"/>
              <a:cs typeface="Arial" pitchFamily="34" charset="0"/>
            </a:endParaRPr>
          </a:p>
          <a:p>
            <a:pPr marL="0" indent="0">
              <a:buNone/>
            </a:pPr>
            <a:r>
              <a:rPr lang="en-GB" sz="1500" dirty="0" smtClean="0">
                <a:latin typeface="Urbano" pitchFamily="34" charset="0"/>
                <a:cs typeface="Arial" pitchFamily="34" charset="0"/>
              </a:rPr>
              <a:t>The model is extensive, perhaps more extensive than a student’s work is likely to </a:t>
            </a:r>
            <a:r>
              <a:rPr lang="en-GB" sz="1500" dirty="0" smtClean="0">
                <a:latin typeface="Urbano" pitchFamily="34" charset="0"/>
                <a:cs typeface="Arial" pitchFamily="34" charset="0"/>
              </a:rPr>
              <a:t>be. </a:t>
            </a:r>
            <a:r>
              <a:rPr lang="en-GB" sz="1500" dirty="0" smtClean="0">
                <a:latin typeface="Urbano" pitchFamily="34" charset="0"/>
                <a:cs typeface="Arial" pitchFamily="34" charset="0"/>
              </a:rPr>
              <a:t/>
            </a:r>
            <a:br>
              <a:rPr lang="en-GB" sz="1500" dirty="0" smtClean="0">
                <a:latin typeface="Urbano" pitchFamily="34" charset="0"/>
                <a:cs typeface="Arial" pitchFamily="34" charset="0"/>
              </a:rPr>
            </a:br>
            <a:r>
              <a:rPr lang="en-GB" sz="1500" dirty="0" smtClean="0">
                <a:latin typeface="Urbano" pitchFamily="34" charset="0"/>
                <a:cs typeface="Arial" pitchFamily="34" charset="0"/>
              </a:rPr>
              <a:t>To avoid overwhelming students, sections of the model should be used to demonstrate the parts of the activity you are focussing on (how to explain a </a:t>
            </a:r>
            <a:r>
              <a:rPr lang="en-GB" sz="1500" dirty="0" smtClean="0">
                <a:latin typeface="Urbano" pitchFamily="34" charset="0"/>
                <a:cs typeface="Arial" pitchFamily="34" charset="0"/>
              </a:rPr>
              <a:t>skill, </a:t>
            </a:r>
            <a:r>
              <a:rPr lang="en-GB" sz="1500" dirty="0" smtClean="0">
                <a:latin typeface="Urbano" pitchFamily="34" charset="0"/>
                <a:cs typeface="Arial" pitchFamily="34" charset="0"/>
              </a:rPr>
              <a:t>how to provide detailed and insightful examples) rather than look at it as a whole.</a:t>
            </a:r>
          </a:p>
          <a:p>
            <a:pPr marL="0" indent="0">
              <a:buNone/>
            </a:pPr>
            <a:r>
              <a:rPr lang="en-GB" sz="1500" dirty="0" smtClean="0">
                <a:latin typeface="Urbano" pitchFamily="34" charset="0"/>
                <a:cs typeface="Arial" pitchFamily="34" charset="0"/>
              </a:rPr>
              <a:t/>
            </a:r>
            <a:br>
              <a:rPr lang="en-GB" sz="1500" dirty="0" smtClean="0">
                <a:latin typeface="Urbano" pitchFamily="34" charset="0"/>
                <a:cs typeface="Arial" pitchFamily="34" charset="0"/>
              </a:rPr>
            </a:br>
            <a:r>
              <a:rPr lang="en-GB" sz="1500" dirty="0" smtClean="0">
                <a:latin typeface="Urbano" pitchFamily="34" charset="0"/>
                <a:cs typeface="Arial" pitchFamily="34" charset="0"/>
              </a:rPr>
              <a:t>It is advised that students don’t access the models when creating their own activity, due to problems with rephrasing/copying content/being unduly influenced by the model. It’s best used as a teaching tool to reinforce understanding of what’s being asked activity wise.</a:t>
            </a:r>
            <a:endParaRPr lang="en-GB" sz="1500" dirty="0">
              <a:latin typeface="Urbano" pitchFamily="34" charset="0"/>
              <a:cs typeface="Arial" pitchFamily="34" charset="0"/>
            </a:endParaRPr>
          </a:p>
        </p:txBody>
      </p:sp>
      <p:pic>
        <p:nvPicPr>
          <p:cNvPr id="3" name="Content Placeholder 2" descr="Page_0134.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46" b="-24246"/>
          <a:stretch>
            <a:fillRect/>
          </a:stretch>
        </p:blipFill>
        <p:spPr>
          <a:xfrm>
            <a:off x="457200" y="1600201"/>
            <a:ext cx="2382982" cy="2670552"/>
          </a:xfrm>
        </p:spPr>
      </p:pic>
    </p:spTree>
    <p:extLst>
      <p:ext uri="{BB962C8B-B14F-4D97-AF65-F5344CB8AC3E}">
        <p14:creationId xmlns:p14="http://schemas.microsoft.com/office/powerpoint/2010/main" val="39545714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backgroundPLP.jpg"/>
          <p:cNvPicPr>
            <a:picLocks noChangeAspect="1"/>
          </p:cNvPicPr>
          <p:nvPr/>
        </p:nvPicPr>
        <p:blipFill>
          <a:blip r:embed="rId2"/>
          <a:stretch>
            <a:fillRect/>
          </a:stretch>
        </p:blipFill>
        <p:spPr>
          <a:xfrm>
            <a:off x="0" y="6724"/>
            <a:ext cx="9144000" cy="6858000"/>
          </a:xfrm>
          <a:prstGeom prst="rect">
            <a:avLst/>
          </a:prstGeom>
        </p:spPr>
      </p:pic>
      <p:sp>
        <p:nvSpPr>
          <p:cNvPr id="2" name="Title 1"/>
          <p:cNvSpPr>
            <a:spLocks noGrp="1"/>
          </p:cNvSpPr>
          <p:nvPr>
            <p:ph type="title"/>
          </p:nvPr>
        </p:nvSpPr>
        <p:spPr/>
        <p:txBody>
          <a:bodyPr>
            <a:normAutofit/>
          </a:bodyPr>
          <a:lstStyle/>
          <a:p>
            <a:r>
              <a:rPr lang="en-GB" sz="2800" dirty="0" smtClean="0">
                <a:latin typeface="Eksja" pitchFamily="18" charset="0"/>
                <a:cs typeface="Eksja"/>
              </a:rPr>
              <a:t>Sample activity models </a:t>
            </a:r>
            <a:endParaRPr lang="en-GB" sz="2800" dirty="0">
              <a:latin typeface="Eksja" pitchFamily="18" charset="0"/>
              <a:cs typeface="Eksja"/>
            </a:endParaRPr>
          </a:p>
        </p:txBody>
      </p:sp>
      <p:sp>
        <p:nvSpPr>
          <p:cNvPr id="7" name="Content Placeholder 6"/>
          <p:cNvSpPr>
            <a:spLocks noGrp="1"/>
          </p:cNvSpPr>
          <p:nvPr>
            <p:ph sz="half" idx="1"/>
          </p:nvPr>
        </p:nvSpPr>
        <p:spPr>
          <a:xfrm>
            <a:off x="3314297" y="1617882"/>
            <a:ext cx="5372503" cy="4525963"/>
          </a:xfrm>
        </p:spPr>
        <p:txBody>
          <a:bodyPr>
            <a:noAutofit/>
          </a:bodyPr>
          <a:lstStyle/>
          <a:p>
            <a:pPr marL="0" indent="0">
              <a:buNone/>
            </a:pPr>
            <a:r>
              <a:rPr lang="en-GB" sz="2000" dirty="0" smtClean="0">
                <a:latin typeface="Urbano" pitchFamily="34" charset="0"/>
                <a:cs typeface="Arial" pitchFamily="34" charset="0"/>
              </a:rPr>
              <a:t>Use: to get students thinking about their lives and how the capabilities fit into it. </a:t>
            </a:r>
            <a:r>
              <a:rPr lang="en-GB" sz="2000" dirty="0">
                <a:latin typeface="Urbano" pitchFamily="34" charset="0"/>
                <a:cs typeface="Arial" pitchFamily="34" charset="0"/>
              </a:rPr>
              <a:t>T</a:t>
            </a:r>
            <a:r>
              <a:rPr lang="en-GB" sz="2000" dirty="0" smtClean="0">
                <a:latin typeface="Urbano" pitchFamily="34" charset="0"/>
                <a:cs typeface="Arial" pitchFamily="34" charset="0"/>
              </a:rPr>
              <a:t>o provide an example of many different definitions and examples of the capabilities. The variety of models will focus on the ways different life experiences can be used as examples of the five capabilities.</a:t>
            </a:r>
          </a:p>
          <a:p>
            <a:pPr marL="0" indent="0">
              <a:buNone/>
            </a:pPr>
            <a:r>
              <a:rPr lang="en-GB" sz="2000" dirty="0" smtClean="0">
                <a:latin typeface="Urbano" pitchFamily="34" charset="0"/>
                <a:cs typeface="Arial" pitchFamily="34" charset="0"/>
              </a:rPr>
              <a:t>Examples of possible activity items are all highlighted in yellow boxes. Stories from communities that could, with work, be turned into activity items are in purple.</a:t>
            </a:r>
            <a:endParaRPr lang="en-GB" sz="2000" dirty="0">
              <a:latin typeface="Urbano" pitchFamily="34" charset="0"/>
              <a:cs typeface="Arial"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1743981"/>
            <a:ext cx="2501793" cy="1887927"/>
          </a:xfrm>
          <a:prstGeom prst="rect">
            <a:avLst/>
          </a:prstGeom>
        </p:spPr>
      </p:pic>
    </p:spTree>
    <p:extLst>
      <p:ext uri="{BB962C8B-B14F-4D97-AF65-F5344CB8AC3E}">
        <p14:creationId xmlns:p14="http://schemas.microsoft.com/office/powerpoint/2010/main" val="22179598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p>
            <a:r>
              <a:rPr lang="en-GB" sz="2800" dirty="0" smtClean="0">
                <a:latin typeface="Eksja" pitchFamily="18" charset="0"/>
                <a:cs typeface="Eksja"/>
              </a:rPr>
              <a:t>The five capabilities in your life</a:t>
            </a:r>
            <a:endParaRPr lang="en-GB" sz="2800" dirty="0">
              <a:latin typeface="Eksja" pitchFamily="18" charset="0"/>
              <a:cs typeface="Eksja"/>
            </a:endParaRPr>
          </a:p>
        </p:txBody>
      </p:sp>
      <p:sp>
        <p:nvSpPr>
          <p:cNvPr id="7" name="Content Placeholder 6"/>
          <p:cNvSpPr>
            <a:spLocks noGrp="1"/>
          </p:cNvSpPr>
          <p:nvPr>
            <p:ph sz="half" idx="1"/>
          </p:nvPr>
        </p:nvSpPr>
        <p:spPr>
          <a:xfrm>
            <a:off x="3314297" y="1617882"/>
            <a:ext cx="5372503" cy="4525963"/>
          </a:xfrm>
        </p:spPr>
        <p:txBody>
          <a:bodyPr>
            <a:noAutofit/>
          </a:bodyPr>
          <a:lstStyle/>
          <a:p>
            <a:pPr marL="0" indent="0">
              <a:buNone/>
            </a:pPr>
            <a:r>
              <a:rPr lang="en-GB" sz="2000" dirty="0" smtClean="0">
                <a:latin typeface="Urbano" pitchFamily="34" charset="0"/>
                <a:cs typeface="Arial" pitchFamily="34" charset="0"/>
              </a:rPr>
              <a:t>Use: to get students thinking about their lives and how the capabilities fit into it. The presentation specifically shows elements of two young people’s lives, and provides a commentary, pointing out how these experiences could be used as examples of the five capabilities. </a:t>
            </a:r>
            <a:endParaRPr lang="en-GB" sz="2000" dirty="0">
              <a:latin typeface="Urbano" pitchFamily="34" charset="0"/>
              <a:cs typeface="Arial" pitchFamily="34" charset="0"/>
            </a:endParaRPr>
          </a:p>
          <a:p>
            <a:pPr marL="0" indent="0">
              <a:buNone/>
            </a:pPr>
            <a:r>
              <a:rPr lang="en-GB" sz="2000" dirty="0" smtClean="0">
                <a:latin typeface="Urbano" pitchFamily="34" charset="0"/>
                <a:cs typeface="Arial" pitchFamily="34" charset="0"/>
              </a:rPr>
              <a:t>It is not expected that students work through all of the activity 1 presentations, this may well be overkill!</a:t>
            </a:r>
            <a:endParaRPr lang="en-GB" sz="2000" dirty="0">
              <a:latin typeface="Urbano" pitchFamily="34" charset="0"/>
              <a:cs typeface="Arial" pitchFamily="34" charset="0"/>
            </a:endParaRPr>
          </a:p>
        </p:txBody>
      </p:sp>
      <p:pic>
        <p:nvPicPr>
          <p:cNvPr id="3" name="Picture 2" descr="Page_0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161" y="1668396"/>
            <a:ext cx="2921000" cy="21971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971" y="1668396"/>
            <a:ext cx="3056688" cy="2298486"/>
          </a:xfrm>
          <a:prstGeom prst="rect">
            <a:avLst/>
          </a:prstGeom>
        </p:spPr>
      </p:pic>
    </p:spTree>
    <p:extLst>
      <p:ext uri="{BB962C8B-B14F-4D97-AF65-F5344CB8AC3E}">
        <p14:creationId xmlns:p14="http://schemas.microsoft.com/office/powerpoint/2010/main" val="26097226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ntro2.jpg"/>
          <p:cNvPicPr>
            <a:picLocks noChangeAspect="1"/>
          </p:cNvPicPr>
          <p:nvPr/>
        </p:nvPicPr>
        <p:blipFill>
          <a:blip r:embed="rId2"/>
          <a:stretch>
            <a:fillRect/>
          </a:stretch>
        </p:blipFill>
        <p:spPr>
          <a:xfrm>
            <a:off x="0" y="0"/>
            <a:ext cx="9144000" cy="6858000"/>
          </a:xfrm>
          <a:prstGeom prst="rect">
            <a:avLst/>
          </a:prstGeom>
        </p:spPr>
      </p:pic>
      <p:sp>
        <p:nvSpPr>
          <p:cNvPr id="8" name="Title 7"/>
          <p:cNvSpPr>
            <a:spLocks noGrp="1"/>
          </p:cNvSpPr>
          <p:nvPr>
            <p:ph type="title"/>
          </p:nvPr>
        </p:nvSpPr>
        <p:spPr>
          <a:xfrm>
            <a:off x="742950" y="5329238"/>
            <a:ext cx="7480300" cy="1004888"/>
          </a:xfrm>
        </p:spPr>
        <p:txBody>
          <a:bodyPr/>
          <a:lstStyle/>
          <a:p>
            <a:pPr lvl="0">
              <a:defRPr/>
            </a:pPr>
            <a:r>
              <a:rPr lang="en-GB" dirty="0" smtClean="0"/>
              <a:t>Identifying goals</a:t>
            </a:r>
            <a:endParaRPr lang="en-GB" dirty="0"/>
          </a:p>
        </p:txBody>
      </p:sp>
    </p:spTree>
    <p:extLst>
      <p:ext uri="{BB962C8B-B14F-4D97-AF65-F5344CB8AC3E}">
        <p14:creationId xmlns:p14="http://schemas.microsoft.com/office/powerpoint/2010/main" val="17995558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lideframe.jpg"/>
          <p:cNvPicPr>
            <a:picLocks noChangeAspect="1"/>
          </p:cNvPicPr>
          <p:nvPr/>
        </p:nvPicPr>
        <p:blipFill>
          <a:blip r:embed="rId2"/>
          <a:stretch>
            <a:fillRect/>
          </a:stretch>
        </p:blipFill>
        <p:spPr>
          <a:xfrm>
            <a:off x="13850" y="13850"/>
            <a:ext cx="9144000" cy="6858000"/>
          </a:xfrm>
          <a:prstGeom prst="rect">
            <a:avLst/>
          </a:prstGeom>
        </p:spPr>
      </p:pic>
      <p:sp>
        <p:nvSpPr>
          <p:cNvPr id="2" name="Title 1"/>
          <p:cNvSpPr>
            <a:spLocks noGrp="1"/>
          </p:cNvSpPr>
          <p:nvPr>
            <p:ph type="title"/>
          </p:nvPr>
        </p:nvSpPr>
        <p:spPr/>
        <p:txBody>
          <a:bodyPr>
            <a:normAutofit/>
          </a:bodyPr>
          <a:lstStyle/>
          <a:p>
            <a:r>
              <a:rPr lang="en-GB" sz="4000" dirty="0" smtClean="0">
                <a:latin typeface="Georgia" pitchFamily="18" charset="0"/>
                <a:cs typeface="Eksja"/>
              </a:rPr>
              <a:t>Activities</a:t>
            </a:r>
            <a:endParaRPr lang="en-GB" sz="4000" dirty="0">
              <a:latin typeface="Georgia" pitchFamily="18" charset="0"/>
              <a:cs typeface="Eksja"/>
            </a:endParaRPr>
          </a:p>
        </p:txBody>
      </p:sp>
      <p:sp>
        <p:nvSpPr>
          <p:cNvPr id="3" name="Text Placeholder 2"/>
          <p:cNvSpPr>
            <a:spLocks noGrp="1"/>
          </p:cNvSpPr>
          <p:nvPr>
            <p:ph type="body" idx="1"/>
          </p:nvPr>
        </p:nvSpPr>
        <p:spPr/>
        <p:txBody>
          <a:bodyPr/>
          <a:lstStyle/>
          <a:p>
            <a:r>
              <a:rPr lang="en-GB" dirty="0" smtClean="0"/>
              <a:t>Formative</a:t>
            </a:r>
            <a:endParaRPr lang="en-GB" dirty="0"/>
          </a:p>
        </p:txBody>
      </p:sp>
      <p:sp>
        <p:nvSpPr>
          <p:cNvPr id="7" name="Content Placeholder 6"/>
          <p:cNvSpPr>
            <a:spLocks noGrp="1"/>
          </p:cNvSpPr>
          <p:nvPr>
            <p:ph sz="half" idx="2"/>
          </p:nvPr>
        </p:nvSpPr>
        <p:spPr/>
        <p:txBody>
          <a:bodyPr>
            <a:normAutofit/>
          </a:bodyPr>
          <a:lstStyle/>
          <a:p>
            <a:pPr marL="0" indent="0">
              <a:buNone/>
            </a:pPr>
            <a:r>
              <a:rPr lang="en-GB" sz="1600" dirty="0" smtClean="0">
                <a:latin typeface="Arial" pitchFamily="34" charset="0"/>
                <a:cs typeface="Arial" pitchFamily="34" charset="0"/>
              </a:rPr>
              <a:t>Students complete the “My profile” interactive PDF to help them:</a:t>
            </a:r>
          </a:p>
          <a:p>
            <a:r>
              <a:rPr lang="en-GB" sz="1600" dirty="0" smtClean="0">
                <a:latin typeface="Arial" pitchFamily="34" charset="0"/>
                <a:cs typeface="Arial" pitchFamily="34" charset="0"/>
              </a:rPr>
              <a:t>Identify their values</a:t>
            </a:r>
          </a:p>
          <a:p>
            <a:r>
              <a:rPr lang="en-GB" sz="1600" dirty="0" smtClean="0">
                <a:latin typeface="Arial" pitchFamily="34" charset="0"/>
                <a:cs typeface="Arial" pitchFamily="34" charset="0"/>
              </a:rPr>
              <a:t>Identify goals for the future</a:t>
            </a:r>
          </a:p>
          <a:p>
            <a:r>
              <a:rPr lang="en-GB" sz="1600" dirty="0" smtClean="0">
                <a:latin typeface="Arial" pitchFamily="34" charset="0"/>
                <a:cs typeface="Arial" pitchFamily="34" charset="0"/>
              </a:rPr>
              <a:t>Purposefully seek advice from others</a:t>
            </a:r>
          </a:p>
          <a:p>
            <a:endParaRPr lang="en-GB" sz="1600" dirty="0">
              <a:latin typeface="Arial" pitchFamily="34" charset="0"/>
              <a:cs typeface="Arial" pitchFamily="34" charset="0"/>
            </a:endParaRPr>
          </a:p>
        </p:txBody>
      </p:sp>
      <p:sp>
        <p:nvSpPr>
          <p:cNvPr id="4" name="Text Placeholder 3"/>
          <p:cNvSpPr>
            <a:spLocks noGrp="1"/>
          </p:cNvSpPr>
          <p:nvPr>
            <p:ph type="body" sz="quarter" idx="3"/>
          </p:nvPr>
        </p:nvSpPr>
        <p:spPr/>
        <p:txBody>
          <a:bodyPr/>
          <a:lstStyle/>
          <a:p>
            <a:r>
              <a:rPr lang="en-GB" dirty="0" smtClean="0"/>
              <a:t>Summative</a:t>
            </a:r>
            <a:endParaRPr lang="en-GB" dirty="0"/>
          </a:p>
        </p:txBody>
      </p:sp>
      <p:sp>
        <p:nvSpPr>
          <p:cNvPr id="5" name="Content Placeholder 4"/>
          <p:cNvSpPr>
            <a:spLocks noGrp="1"/>
          </p:cNvSpPr>
          <p:nvPr>
            <p:ph sz="quarter" idx="4"/>
          </p:nvPr>
        </p:nvSpPr>
        <p:spPr/>
        <p:txBody>
          <a:bodyPr>
            <a:normAutofit/>
          </a:bodyPr>
          <a:lstStyle/>
          <a:p>
            <a:pPr marL="0" indent="0">
              <a:buNone/>
            </a:pPr>
            <a:r>
              <a:rPr lang="en-GB" sz="1600" dirty="0" smtClean="0">
                <a:latin typeface="Arial" pitchFamily="34" charset="0"/>
                <a:cs typeface="Arial" pitchFamily="34" charset="0"/>
              </a:rPr>
              <a:t>Students complete a plan which:</a:t>
            </a:r>
          </a:p>
          <a:p>
            <a:r>
              <a:rPr lang="en-GB" sz="1600" dirty="0" smtClean="0">
                <a:latin typeface="Arial" pitchFamily="34" charset="0"/>
                <a:cs typeface="Arial" pitchFamily="34" charset="0"/>
              </a:rPr>
              <a:t>Identifies a pathway to post school employment</a:t>
            </a:r>
          </a:p>
          <a:p>
            <a:r>
              <a:rPr lang="en-GB" sz="1600" dirty="0" smtClean="0">
                <a:latin typeface="Arial" pitchFamily="34" charset="0"/>
                <a:cs typeface="Arial" pitchFamily="34" charset="0"/>
              </a:rPr>
              <a:t>Identifies </a:t>
            </a:r>
            <a:r>
              <a:rPr lang="en-GB" sz="1600" dirty="0" smtClean="0">
                <a:latin typeface="Arial" pitchFamily="34" charset="0"/>
                <a:cs typeface="Arial" pitchFamily="34" charset="0"/>
              </a:rPr>
              <a:t>a study and/or </a:t>
            </a:r>
            <a:r>
              <a:rPr lang="en-GB" sz="1600" dirty="0" smtClean="0">
                <a:latin typeface="Arial" pitchFamily="34" charset="0"/>
                <a:cs typeface="Arial" pitchFamily="34" charset="0"/>
              </a:rPr>
              <a:t>training </a:t>
            </a:r>
            <a:r>
              <a:rPr lang="en-GB" sz="1600" dirty="0" smtClean="0">
                <a:latin typeface="Arial" pitchFamily="34" charset="0"/>
                <a:cs typeface="Arial" pitchFamily="34" charset="0"/>
              </a:rPr>
              <a:t>pathway.</a:t>
            </a:r>
            <a:endParaRPr lang="en-GB" sz="1600" dirty="0" smtClean="0">
              <a:latin typeface="Arial" pitchFamily="34" charset="0"/>
              <a:cs typeface="Arial" pitchFamily="34" charset="0"/>
            </a:endParaRPr>
          </a:p>
          <a:p>
            <a:r>
              <a:rPr lang="en-GB" sz="1600" dirty="0" smtClean="0">
                <a:latin typeface="Arial" pitchFamily="34" charset="0"/>
                <a:cs typeface="Arial" pitchFamily="34" charset="0"/>
              </a:rPr>
              <a:t>Documents the advice given to them by relevant people</a:t>
            </a:r>
            <a:endParaRPr lang="en-GB" sz="1600" dirty="0">
              <a:latin typeface="Arial" pitchFamily="34" charset="0"/>
              <a:cs typeface="Arial" pitchFamily="34" charset="0"/>
            </a:endParaRPr>
          </a:p>
        </p:txBody>
      </p:sp>
    </p:spTree>
    <p:extLst>
      <p:ext uri="{BB962C8B-B14F-4D97-AF65-F5344CB8AC3E}">
        <p14:creationId xmlns:p14="http://schemas.microsoft.com/office/powerpoint/2010/main" val="42659775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Formative: My Profile </a:t>
            </a:r>
            <a:endParaRPr lang="en-GB" sz="2800" dirty="0">
              <a:latin typeface="Eksja" pitchFamily="18" charset="0"/>
              <a:cs typeface="Eksja"/>
            </a:endParaRPr>
          </a:p>
        </p:txBody>
      </p:sp>
      <p:sp>
        <p:nvSpPr>
          <p:cNvPr id="7" name="Content Placeholder 6"/>
          <p:cNvSpPr>
            <a:spLocks noGrp="1"/>
          </p:cNvSpPr>
          <p:nvPr>
            <p:ph sz="half" idx="2"/>
          </p:nvPr>
        </p:nvSpPr>
        <p:spPr>
          <a:xfrm>
            <a:off x="4603569" y="865242"/>
            <a:ext cx="4083232" cy="5581762"/>
          </a:xfrm>
        </p:spPr>
        <p:txBody>
          <a:bodyPr>
            <a:noAutofit/>
          </a:bodyPr>
          <a:lstStyle/>
          <a:p>
            <a:pPr marL="0" indent="0">
              <a:buNone/>
            </a:pPr>
            <a:r>
              <a:rPr lang="en-GB" sz="1500" dirty="0" smtClean="0">
                <a:latin typeface="Urbano" pitchFamily="34" charset="0"/>
                <a:cs typeface="Arial" pitchFamily="34" charset="0"/>
              </a:rPr>
              <a:t>Students download and save a My Profile interactive PDF. It’s purpose is to help students to identify a post school employment pathway based on their values. It is a formative </a:t>
            </a:r>
            <a:r>
              <a:rPr lang="en-GB" sz="1500" dirty="0" smtClean="0">
                <a:latin typeface="Urbano" pitchFamily="34" charset="0"/>
                <a:cs typeface="Arial" pitchFamily="34" charset="0"/>
              </a:rPr>
              <a:t>activity, </a:t>
            </a:r>
            <a:r>
              <a:rPr lang="en-GB" sz="1500" dirty="0" smtClean="0">
                <a:latin typeface="Urbano" pitchFamily="34" charset="0"/>
                <a:cs typeface="Arial" pitchFamily="34" charset="0"/>
              </a:rPr>
              <a:t>in which they will select images, input text or audio comments. </a:t>
            </a:r>
          </a:p>
          <a:p>
            <a:pPr marL="0" indent="0">
              <a:buNone/>
            </a:pPr>
            <a:r>
              <a:rPr lang="en-GB" sz="1500" dirty="0" smtClean="0">
                <a:latin typeface="Urbano" pitchFamily="34" charset="0"/>
                <a:cs typeface="Arial" pitchFamily="34" charset="0"/>
              </a:rPr>
              <a:t/>
            </a:r>
            <a:br>
              <a:rPr lang="en-GB" sz="1500" dirty="0" smtClean="0">
                <a:latin typeface="Urbano" pitchFamily="34" charset="0"/>
                <a:cs typeface="Arial" pitchFamily="34" charset="0"/>
              </a:rPr>
            </a:br>
            <a:r>
              <a:rPr lang="en-GB" sz="1500" dirty="0" smtClean="0">
                <a:latin typeface="Urbano" pitchFamily="34" charset="0"/>
                <a:cs typeface="Arial" pitchFamily="34" charset="0"/>
              </a:rPr>
              <a:t>Each chapter of the interactive PDF has a corresponding presentation. The presentations have been made so that teachers can model the process of filling in the PDF to the class. </a:t>
            </a:r>
          </a:p>
          <a:p>
            <a:pPr marL="0" indent="0">
              <a:buNone/>
            </a:pPr>
            <a:r>
              <a:rPr lang="en-GB" sz="1500" dirty="0" smtClean="0">
                <a:latin typeface="Urbano" pitchFamily="34" charset="0"/>
                <a:cs typeface="Arial" pitchFamily="34" charset="0"/>
              </a:rPr>
              <a:t/>
            </a:r>
            <a:br>
              <a:rPr lang="en-GB" sz="1500" dirty="0" smtClean="0">
                <a:latin typeface="Urbano" pitchFamily="34" charset="0"/>
                <a:cs typeface="Arial" pitchFamily="34" charset="0"/>
              </a:rPr>
            </a:br>
            <a:r>
              <a:rPr lang="en-GB" sz="1500" dirty="0" smtClean="0">
                <a:latin typeface="Urbano" pitchFamily="34" charset="0"/>
                <a:cs typeface="Arial" pitchFamily="34" charset="0"/>
              </a:rPr>
              <a:t>Originally I had hoped to include all the slides in just the interactive PDF, with the supporting audio recording of text, interactivity, user text fields etc. This was problematic as this made the interactive PDF too large a file.</a:t>
            </a:r>
          </a:p>
          <a:p>
            <a:pPr marL="0" indent="0">
              <a:buNone/>
            </a:pPr>
            <a:r>
              <a:rPr lang="en-GB" sz="1500" dirty="0" smtClean="0">
                <a:latin typeface="Urbano" pitchFamily="34" charset="0"/>
                <a:cs typeface="Arial" pitchFamily="34" charset="0"/>
              </a:rPr>
              <a:t/>
            </a:r>
            <a:br>
              <a:rPr lang="en-GB" sz="1500" dirty="0" smtClean="0">
                <a:latin typeface="Urbano" pitchFamily="34" charset="0"/>
                <a:cs typeface="Arial" pitchFamily="34" charset="0"/>
              </a:rPr>
            </a:br>
            <a:r>
              <a:rPr lang="en-GB" sz="1500" dirty="0" smtClean="0">
                <a:latin typeface="Urbano" pitchFamily="34" charset="0"/>
                <a:cs typeface="Arial" pitchFamily="34" charset="0"/>
              </a:rPr>
              <a:t>As a result, the supporting slides have been relegated to the presentations, and the slides which students alter are in the PDF.</a:t>
            </a:r>
          </a:p>
        </p:txBody>
      </p:sp>
      <p:pic>
        <p:nvPicPr>
          <p:cNvPr id="3" name="Content Placeholder 2" descr="Screen Shot 2013-01-31 at 3.30.31 PM.png"/>
          <p:cNvPicPr>
            <a:picLocks noGrp="1" noChangeAspect="1"/>
          </p:cNvPicPr>
          <p:nvPr>
            <p:ph sz="half" idx="1"/>
          </p:nvPr>
        </p:nvPicPr>
        <p:blipFill>
          <a:blip r:embed="rId3" cstate="email">
            <a:extLst>
              <a:ext uri="{28A0092B-C50C-407E-A947-70E740481C1C}">
                <a14:useLocalDpi xmlns:a14="http://schemas.microsoft.com/office/drawing/2010/main"/>
              </a:ext>
            </a:extLst>
          </a:blip>
          <a:srcRect t="-24840" b="-24840"/>
          <a:stretch>
            <a:fillRect/>
          </a:stretch>
        </p:blipFill>
        <p:spPr/>
      </p:pic>
    </p:spTree>
    <p:extLst>
      <p:ext uri="{BB962C8B-B14F-4D97-AF65-F5344CB8AC3E}">
        <p14:creationId xmlns:p14="http://schemas.microsoft.com/office/powerpoint/2010/main" val="12227835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a:cs typeface="Eksja"/>
              </a:rPr>
              <a:t>Setting goals</a:t>
            </a:r>
            <a:endParaRPr lang="en-GB" sz="2800" dirty="0">
              <a:latin typeface="Eksja"/>
              <a:cs typeface="Eksja"/>
            </a:endParaRPr>
          </a:p>
        </p:txBody>
      </p:sp>
      <p:sp>
        <p:nvSpPr>
          <p:cNvPr id="7" name="Content Placeholder 6"/>
          <p:cNvSpPr>
            <a:spLocks noGrp="1"/>
          </p:cNvSpPr>
          <p:nvPr>
            <p:ph sz="half" idx="2"/>
          </p:nvPr>
        </p:nvSpPr>
        <p:spPr>
          <a:xfrm>
            <a:off x="4603569" y="1274618"/>
            <a:ext cx="4083232" cy="5172386"/>
          </a:xfrm>
        </p:spPr>
        <p:txBody>
          <a:bodyPr>
            <a:noAutofit/>
          </a:bodyPr>
          <a:lstStyle/>
          <a:p>
            <a:pPr marL="0" indent="0">
              <a:buNone/>
            </a:pPr>
            <a:r>
              <a:rPr lang="en-GB" sz="1600" b="1" dirty="0">
                <a:latin typeface="Urbano" pitchFamily="34" charset="0"/>
                <a:cs typeface="Arial" pitchFamily="34" charset="0"/>
              </a:rPr>
              <a:t>Purpose: T</a:t>
            </a:r>
            <a:r>
              <a:rPr lang="en-GB" sz="1600" b="1" dirty="0" smtClean="0">
                <a:latin typeface="Urbano" pitchFamily="34" charset="0"/>
                <a:cs typeface="Arial" pitchFamily="34" charset="0"/>
              </a:rPr>
              <a:t>o </a:t>
            </a:r>
            <a:r>
              <a:rPr lang="en-GB" sz="1600" b="1" dirty="0">
                <a:latin typeface="Urbano" pitchFamily="34" charset="0"/>
                <a:cs typeface="Arial" pitchFamily="34" charset="0"/>
              </a:rPr>
              <a:t>introduce </a:t>
            </a:r>
            <a:r>
              <a:rPr lang="en-GB" sz="1600" b="1" dirty="0" smtClean="0">
                <a:latin typeface="Urbano" pitchFamily="34" charset="0"/>
                <a:cs typeface="Arial" pitchFamily="34" charset="0"/>
              </a:rPr>
              <a:t>the concept of goal setting in an employment context .</a:t>
            </a:r>
            <a:endParaRPr lang="en-GB" sz="1600" b="1" dirty="0">
              <a:latin typeface="Urbano" pitchFamily="34" charset="0"/>
              <a:cs typeface="Arial" pitchFamily="34" charset="0"/>
            </a:endParaRPr>
          </a:p>
          <a:p>
            <a:pPr marL="0" indent="0">
              <a:buNone/>
            </a:pPr>
            <a:endParaRPr lang="en-GB" sz="1600" dirty="0">
              <a:latin typeface="Urbano" pitchFamily="34" charset="0"/>
              <a:cs typeface="Arial" pitchFamily="34" charset="0"/>
            </a:endParaRPr>
          </a:p>
          <a:p>
            <a:pPr marL="0" indent="0">
              <a:buNone/>
            </a:pPr>
            <a:r>
              <a:rPr lang="en-GB" sz="1600" dirty="0">
                <a:latin typeface="Urbano" pitchFamily="34" charset="0"/>
                <a:cs typeface="Arial" pitchFamily="34" charset="0"/>
              </a:rPr>
              <a:t>Use: </a:t>
            </a:r>
            <a:r>
              <a:rPr lang="en-GB" sz="1600" dirty="0" smtClean="0">
                <a:latin typeface="Urbano" pitchFamily="34" charset="0"/>
                <a:cs typeface="Arial" pitchFamily="34" charset="0"/>
              </a:rPr>
              <a:t>a basic presentation which can be used to look at how planning and goal setting helps to achieve long term goals</a:t>
            </a:r>
          </a:p>
          <a:p>
            <a:pPr marL="0" indent="0">
              <a:buNone/>
            </a:pPr>
            <a:endParaRPr lang="en-GB" sz="1600" dirty="0" smtClean="0">
              <a:latin typeface="Urbano" pitchFamily="34" charset="0"/>
              <a:cs typeface="Arial" pitchFamily="34" charset="0"/>
            </a:endParaRPr>
          </a:p>
        </p:txBody>
      </p:sp>
      <p:pic>
        <p:nvPicPr>
          <p:cNvPr id="3" name="Content Placeholder 2" descr="Page_0144.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46" b="-24246"/>
          <a:stretch>
            <a:fillRect/>
          </a:stretch>
        </p:blipFill>
        <p:spPr/>
      </p:pic>
    </p:spTree>
    <p:extLst>
      <p:ext uri="{BB962C8B-B14F-4D97-AF65-F5344CB8AC3E}">
        <p14:creationId xmlns:p14="http://schemas.microsoft.com/office/powerpoint/2010/main" val="17330562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What are values?</a:t>
            </a:r>
            <a:endParaRPr lang="en-GB" sz="2800" dirty="0">
              <a:latin typeface="Eksja" pitchFamily="18" charset="0"/>
              <a:cs typeface="Eksja"/>
            </a:endParaRPr>
          </a:p>
        </p:txBody>
      </p:sp>
      <p:sp>
        <p:nvSpPr>
          <p:cNvPr id="7" name="Content Placeholder 6"/>
          <p:cNvSpPr>
            <a:spLocks noGrp="1"/>
          </p:cNvSpPr>
          <p:nvPr>
            <p:ph sz="half" idx="2"/>
          </p:nvPr>
        </p:nvSpPr>
        <p:spPr>
          <a:xfrm>
            <a:off x="4603569" y="1094508"/>
            <a:ext cx="4083232" cy="5352495"/>
          </a:xfrm>
        </p:spPr>
        <p:txBody>
          <a:bodyPr>
            <a:noAutofit/>
          </a:bodyPr>
          <a:lstStyle/>
          <a:p>
            <a:pPr marL="0" indent="0">
              <a:buNone/>
            </a:pPr>
            <a:r>
              <a:rPr lang="en-GB" sz="1600" b="1" dirty="0">
                <a:latin typeface="Urbano" pitchFamily="34" charset="0"/>
                <a:cs typeface="Arial" pitchFamily="34" charset="0"/>
              </a:rPr>
              <a:t>Purpose: T</a:t>
            </a:r>
            <a:r>
              <a:rPr lang="en-GB" sz="1600" b="1" dirty="0" smtClean="0">
                <a:latin typeface="Urbano" pitchFamily="34" charset="0"/>
                <a:cs typeface="Arial" pitchFamily="34" charset="0"/>
              </a:rPr>
              <a:t>o look at the consequences of making life decisions based on your values, and the conflicts this sometimes causes</a:t>
            </a:r>
            <a:endParaRPr lang="en-GB" sz="1600" b="1" dirty="0">
              <a:latin typeface="Urbano" pitchFamily="34" charset="0"/>
              <a:cs typeface="Arial" pitchFamily="34" charset="0"/>
            </a:endParaRPr>
          </a:p>
          <a:p>
            <a:pPr marL="0" indent="0">
              <a:buNone/>
            </a:pPr>
            <a:endParaRPr lang="en-GB" sz="1600" dirty="0">
              <a:latin typeface="Urbano" pitchFamily="34" charset="0"/>
              <a:cs typeface="Arial" pitchFamily="34" charset="0"/>
            </a:endParaRPr>
          </a:p>
          <a:p>
            <a:pPr marL="0" indent="0">
              <a:buNone/>
            </a:pPr>
            <a:r>
              <a:rPr lang="en-GB" sz="1600" dirty="0">
                <a:latin typeface="Urbano" pitchFamily="34" charset="0"/>
                <a:cs typeface="Arial" pitchFamily="34" charset="0"/>
              </a:rPr>
              <a:t>Use</a:t>
            </a:r>
            <a:r>
              <a:rPr lang="en-GB" sz="1600" dirty="0" smtClean="0">
                <a:latin typeface="Urbano" pitchFamily="34" charset="0"/>
                <a:cs typeface="Arial" pitchFamily="34" charset="0"/>
              </a:rPr>
              <a:t>: You can go through one or both of the scenarios with students. The first scenario can be used to exemplify how making decisions that ignore some of your values can cause tension, and then with the second scenario, ask students to predict the consequences of each decision before watching the rest of the presentation.</a:t>
            </a:r>
          </a:p>
          <a:p>
            <a:pPr marL="0" indent="0">
              <a:buNone/>
            </a:pPr>
            <a:endParaRPr lang="en-GB" sz="1600" dirty="0" smtClean="0">
              <a:latin typeface="Urbano" pitchFamily="34" charset="0"/>
              <a:cs typeface="Arial" pitchFamily="34" charset="0"/>
            </a:endParaRPr>
          </a:p>
        </p:txBody>
      </p:sp>
      <p:pic>
        <p:nvPicPr>
          <p:cNvPr id="3" name="Content Placeholder 2" descr="Page_0145.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46" b="-24246"/>
          <a:stretch>
            <a:fillRect/>
          </a:stretch>
        </p:blipFill>
        <p:spPr/>
      </p:pic>
    </p:spTree>
    <p:extLst>
      <p:ext uri="{BB962C8B-B14F-4D97-AF65-F5344CB8AC3E}">
        <p14:creationId xmlns:p14="http://schemas.microsoft.com/office/powerpoint/2010/main" val="182394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GB" dirty="0" smtClean="0">
                <a:latin typeface="Eksja" pitchFamily="18" charset="0"/>
                <a:cs typeface="Eksja"/>
              </a:rPr>
              <a:t>Features</a:t>
            </a:r>
            <a:endParaRPr lang="en-GB" dirty="0">
              <a:latin typeface="Eksja" pitchFamily="18" charset="0"/>
              <a:cs typeface="Eksja"/>
            </a:endParaRPr>
          </a:p>
        </p:txBody>
      </p:sp>
      <p:sp>
        <p:nvSpPr>
          <p:cNvPr id="3" name="Content Placeholder 2"/>
          <p:cNvSpPr>
            <a:spLocks noGrp="1"/>
          </p:cNvSpPr>
          <p:nvPr>
            <p:ph sz="half" idx="1"/>
          </p:nvPr>
        </p:nvSpPr>
        <p:spPr>
          <a:xfrm>
            <a:off x="457199" y="1600200"/>
            <a:ext cx="4405745" cy="4525963"/>
          </a:xfrm>
        </p:spPr>
        <p:txBody>
          <a:bodyPr>
            <a:normAutofit/>
          </a:bodyPr>
          <a:lstStyle/>
          <a:p>
            <a:pPr marL="0" indent="0">
              <a:buNone/>
            </a:pPr>
            <a:r>
              <a:rPr lang="en-GB" b="1" dirty="0" smtClean="0">
                <a:latin typeface="Urbano" pitchFamily="34" charset="0"/>
                <a:cs typeface="Arial" pitchFamily="34" charset="0"/>
              </a:rPr>
              <a:t>Personalisation of content:</a:t>
            </a:r>
          </a:p>
          <a:p>
            <a:pPr marL="0" indent="0">
              <a:buNone/>
            </a:pPr>
            <a:r>
              <a:rPr lang="en-GB" dirty="0" smtClean="0">
                <a:latin typeface="Urbano" pitchFamily="34" charset="0"/>
                <a:cs typeface="Arial" pitchFamily="34" charset="0"/>
              </a:rPr>
              <a:t>Characters are used to exemplify concepts and provide </a:t>
            </a:r>
            <a:r>
              <a:rPr lang="en-GB" dirty="0" smtClean="0">
                <a:latin typeface="Urbano" pitchFamily="34" charset="0"/>
                <a:cs typeface="Arial" pitchFamily="34" charset="0"/>
              </a:rPr>
              <a:t>models. </a:t>
            </a:r>
            <a:r>
              <a:rPr lang="en-GB" dirty="0" smtClean="0">
                <a:latin typeface="Urbano" pitchFamily="34" charset="0"/>
                <a:cs typeface="Arial" pitchFamily="34" charset="0"/>
              </a:rPr>
              <a:t>Mike is the primary character. </a:t>
            </a:r>
            <a:r>
              <a:rPr lang="en-GB" dirty="0">
                <a:latin typeface="Urbano" pitchFamily="34" charset="0"/>
                <a:cs typeface="Arial" pitchFamily="34" charset="0"/>
              </a:rPr>
              <a:t>H</a:t>
            </a:r>
            <a:r>
              <a:rPr lang="en-GB" dirty="0" smtClean="0">
                <a:latin typeface="Urbano" pitchFamily="34" charset="0"/>
                <a:cs typeface="Arial" pitchFamily="34" charset="0"/>
              </a:rPr>
              <a:t>e is used in all aspects of the course, with supporting characters Jodie and Mark providing additional examples where necessary.</a:t>
            </a:r>
            <a:endParaRPr lang="en-GB" dirty="0">
              <a:latin typeface="Urbano" pitchFamily="34" charset="0"/>
              <a:cs typeface="Arial" pitchFamily="34" charset="0"/>
            </a:endParaRPr>
          </a:p>
        </p:txBody>
      </p:sp>
      <p:pic>
        <p:nvPicPr>
          <p:cNvPr id="5" name="Content Placeholder 4" descr="Page_011 copy.tiff"/>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4935875" y="1600200"/>
            <a:ext cx="4038600" cy="4525963"/>
          </a:xfrm>
        </p:spPr>
      </p:pic>
    </p:spTree>
    <p:extLst>
      <p:ext uri="{BB962C8B-B14F-4D97-AF65-F5344CB8AC3E}">
        <p14:creationId xmlns:p14="http://schemas.microsoft.com/office/powerpoint/2010/main" val="41794803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What is important to you?</a:t>
            </a:r>
            <a:endParaRPr lang="en-GB" sz="2800" dirty="0">
              <a:latin typeface="Eksja" pitchFamily="18" charset="0"/>
              <a:cs typeface="Eksja"/>
            </a:endParaRPr>
          </a:p>
        </p:txBody>
      </p:sp>
      <p:sp>
        <p:nvSpPr>
          <p:cNvPr id="7" name="Content Placeholder 6"/>
          <p:cNvSpPr>
            <a:spLocks noGrp="1"/>
          </p:cNvSpPr>
          <p:nvPr>
            <p:ph sz="half" idx="2"/>
          </p:nvPr>
        </p:nvSpPr>
        <p:spPr>
          <a:xfrm>
            <a:off x="4603569" y="1149926"/>
            <a:ext cx="4083232" cy="5297077"/>
          </a:xfrm>
        </p:spPr>
        <p:txBody>
          <a:bodyPr>
            <a:noAutofit/>
          </a:bodyPr>
          <a:lstStyle/>
          <a:p>
            <a:pPr marL="0" indent="0">
              <a:buNone/>
            </a:pPr>
            <a:r>
              <a:rPr lang="en-GB" sz="1600" b="1" dirty="0">
                <a:latin typeface="Urbano" pitchFamily="34" charset="0"/>
                <a:cs typeface="Arial" pitchFamily="34" charset="0"/>
              </a:rPr>
              <a:t>Purpose: A</a:t>
            </a:r>
            <a:r>
              <a:rPr lang="en-GB" sz="1600" b="1" dirty="0" smtClean="0">
                <a:latin typeface="Urbano" pitchFamily="34" charset="0"/>
                <a:cs typeface="Arial" pitchFamily="34" charset="0"/>
              </a:rPr>
              <a:t>ssist students to identify two values. </a:t>
            </a:r>
          </a:p>
          <a:p>
            <a:pPr marL="0" indent="0">
              <a:buNone/>
            </a:pPr>
            <a:endParaRPr lang="en-GB" sz="1600" dirty="0">
              <a:latin typeface="Urbano" pitchFamily="34" charset="0"/>
              <a:cs typeface="Arial" pitchFamily="34" charset="0"/>
            </a:endParaRPr>
          </a:p>
          <a:p>
            <a:pPr marL="0" indent="0">
              <a:buNone/>
            </a:pPr>
            <a:r>
              <a:rPr lang="en-GB" sz="1600" dirty="0">
                <a:latin typeface="Urbano" pitchFamily="34" charset="0"/>
                <a:cs typeface="Arial" pitchFamily="34" charset="0"/>
              </a:rPr>
              <a:t>Use</a:t>
            </a:r>
            <a:r>
              <a:rPr lang="en-GB" sz="1600" dirty="0" smtClean="0">
                <a:latin typeface="Urbano" pitchFamily="34" charset="0"/>
                <a:cs typeface="Arial" pitchFamily="34" charset="0"/>
              </a:rPr>
              <a:t>: Students work on the first chapter of the My Profile interactive PDF. They select two images from the options in the chapter, which represent two values. They write or record a brief explanation for each value selected, explaining why each is important to them. Teachers can model the process of selecting and discussing why the values have been selected using the ‘Identifying values’ presentation. </a:t>
            </a:r>
          </a:p>
        </p:txBody>
      </p:sp>
      <p:pic>
        <p:nvPicPr>
          <p:cNvPr id="3" name="Content Placeholder 2" descr="Page_0146.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72" b="-24272"/>
          <a:stretch>
            <a:fillRect/>
          </a:stretch>
        </p:blipFill>
        <p:spPr/>
      </p:pic>
    </p:spTree>
    <p:extLst>
      <p:ext uri="{BB962C8B-B14F-4D97-AF65-F5344CB8AC3E}">
        <p14:creationId xmlns:p14="http://schemas.microsoft.com/office/powerpoint/2010/main" val="38642594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What is your dream for the future?</a:t>
            </a:r>
            <a:endParaRPr lang="en-GB" sz="2800" dirty="0">
              <a:latin typeface="Eksja" pitchFamily="18" charset="0"/>
              <a:cs typeface="Eksja"/>
            </a:endParaRPr>
          </a:p>
        </p:txBody>
      </p:sp>
      <p:sp>
        <p:nvSpPr>
          <p:cNvPr id="7" name="Content Placeholder 6"/>
          <p:cNvSpPr>
            <a:spLocks noGrp="1"/>
          </p:cNvSpPr>
          <p:nvPr>
            <p:ph sz="half" idx="2"/>
          </p:nvPr>
        </p:nvSpPr>
        <p:spPr>
          <a:xfrm>
            <a:off x="4603569" y="1246908"/>
            <a:ext cx="4083232" cy="5200095"/>
          </a:xfrm>
        </p:spPr>
        <p:txBody>
          <a:bodyPr>
            <a:noAutofit/>
          </a:bodyPr>
          <a:lstStyle/>
          <a:p>
            <a:pPr marL="0" indent="0">
              <a:buNone/>
            </a:pPr>
            <a:r>
              <a:rPr lang="en-GB" sz="1600" b="1" dirty="0">
                <a:latin typeface="Urbano" pitchFamily="34" charset="0"/>
                <a:cs typeface="Arial" pitchFamily="34" charset="0"/>
              </a:rPr>
              <a:t>Purpose: Designed to </a:t>
            </a:r>
            <a:r>
              <a:rPr lang="en-GB" sz="1600" b="1" dirty="0" smtClean="0">
                <a:latin typeface="Urbano" pitchFamily="34" charset="0"/>
                <a:cs typeface="Arial" pitchFamily="34" charset="0"/>
              </a:rPr>
              <a:t>assist students to identify the kind of lifestyle they would like to have when they leave school.</a:t>
            </a:r>
            <a:endParaRPr lang="en-GB" sz="1600" b="1" dirty="0">
              <a:latin typeface="Urbano" pitchFamily="34" charset="0"/>
              <a:cs typeface="Arial" pitchFamily="34" charset="0"/>
            </a:endParaRPr>
          </a:p>
          <a:p>
            <a:pPr marL="0" indent="0">
              <a:buNone/>
            </a:pPr>
            <a:endParaRPr lang="en-GB" sz="1600" dirty="0">
              <a:latin typeface="Urbano" pitchFamily="34" charset="0"/>
              <a:cs typeface="Arial" pitchFamily="34" charset="0"/>
            </a:endParaRPr>
          </a:p>
          <a:p>
            <a:pPr marL="0" indent="0">
              <a:buNone/>
            </a:pPr>
            <a:r>
              <a:rPr lang="en-GB" sz="1600" dirty="0">
                <a:latin typeface="Urbano" pitchFamily="34" charset="0"/>
                <a:cs typeface="Arial" pitchFamily="34" charset="0"/>
              </a:rPr>
              <a:t>Use</a:t>
            </a:r>
            <a:r>
              <a:rPr lang="en-GB" sz="1600" dirty="0" smtClean="0">
                <a:latin typeface="Urbano" pitchFamily="34" charset="0"/>
                <a:cs typeface="Arial" pitchFamily="34" charset="0"/>
              </a:rPr>
              <a:t>: Students select one image that describes where they would like to live, the pace of life they would enjoy and who they would like to share their life with. They write or record a brief explanation of why they have made these choices. The teacher can use the Dream for the Future presentation to model the selection and explanation process.</a:t>
            </a:r>
          </a:p>
        </p:txBody>
      </p:sp>
      <p:pic>
        <p:nvPicPr>
          <p:cNvPr id="3" name="Content Placeholder 2" descr="Page_01.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53" b="-24253"/>
          <a:stretch>
            <a:fillRect/>
          </a:stretch>
        </p:blipFill>
        <p:spPr/>
      </p:pic>
    </p:spTree>
    <p:extLst>
      <p:ext uri="{BB962C8B-B14F-4D97-AF65-F5344CB8AC3E}">
        <p14:creationId xmlns:p14="http://schemas.microsoft.com/office/powerpoint/2010/main" val="39757619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What is your personality?</a:t>
            </a:r>
            <a:endParaRPr lang="en-GB" sz="2800" dirty="0">
              <a:latin typeface="Eksja" pitchFamily="18" charset="0"/>
              <a:cs typeface="Eksja"/>
            </a:endParaRPr>
          </a:p>
        </p:txBody>
      </p:sp>
      <p:sp>
        <p:nvSpPr>
          <p:cNvPr id="7" name="Content Placeholder 6"/>
          <p:cNvSpPr>
            <a:spLocks noGrp="1"/>
          </p:cNvSpPr>
          <p:nvPr>
            <p:ph sz="half" idx="2"/>
          </p:nvPr>
        </p:nvSpPr>
        <p:spPr>
          <a:xfrm>
            <a:off x="4603569" y="1385454"/>
            <a:ext cx="4083232" cy="5061549"/>
          </a:xfrm>
        </p:spPr>
        <p:txBody>
          <a:bodyPr>
            <a:noAutofit/>
          </a:bodyPr>
          <a:lstStyle/>
          <a:p>
            <a:pPr marL="0" indent="0">
              <a:buNone/>
            </a:pPr>
            <a:r>
              <a:rPr lang="en-GB" sz="1600" b="1" dirty="0" smtClean="0">
                <a:latin typeface="Urbano" pitchFamily="34" charset="0"/>
                <a:cs typeface="Arial" pitchFamily="34" charset="0"/>
              </a:rPr>
              <a:t>Purpose: Designed to assist students to identify their perception of themselves</a:t>
            </a:r>
          </a:p>
          <a:p>
            <a:pPr marL="0" indent="0">
              <a:buNone/>
            </a:pPr>
            <a:endParaRPr lang="en-GB" sz="1600" dirty="0" smtClean="0">
              <a:latin typeface="Urbano" pitchFamily="34" charset="0"/>
              <a:cs typeface="Arial" pitchFamily="34" charset="0"/>
            </a:endParaRPr>
          </a:p>
          <a:p>
            <a:pPr marL="0" indent="0">
              <a:buNone/>
            </a:pPr>
            <a:r>
              <a:rPr lang="en-GB" sz="1600" dirty="0" smtClean="0">
                <a:latin typeface="Urbano" pitchFamily="34" charset="0"/>
                <a:cs typeface="Arial" pitchFamily="34" charset="0"/>
              </a:rPr>
              <a:t>Use: Students select three images which represent aspects of their personality. They write or record a brief explanation of their answers. Teachers use the “What is your personality” presentation to model image selection and explanation process.</a:t>
            </a:r>
          </a:p>
        </p:txBody>
      </p:sp>
      <p:pic>
        <p:nvPicPr>
          <p:cNvPr id="3" name="Content Placeholder 2" descr="Page_0147.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72" b="-24272"/>
          <a:stretch>
            <a:fillRect/>
          </a:stretch>
        </p:blipFill>
        <p:spPr/>
      </p:pic>
    </p:spTree>
    <p:extLst>
      <p:ext uri="{BB962C8B-B14F-4D97-AF65-F5344CB8AC3E}">
        <p14:creationId xmlns:p14="http://schemas.microsoft.com/office/powerpoint/2010/main" val="36047131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Who will help me?</a:t>
            </a:r>
            <a:endParaRPr lang="en-GB" sz="2800" dirty="0">
              <a:latin typeface="Eksja" pitchFamily="18" charset="0"/>
              <a:cs typeface="Eksja"/>
            </a:endParaRPr>
          </a:p>
        </p:txBody>
      </p:sp>
      <p:sp>
        <p:nvSpPr>
          <p:cNvPr id="7" name="Content Placeholder 6"/>
          <p:cNvSpPr>
            <a:spLocks noGrp="1"/>
          </p:cNvSpPr>
          <p:nvPr>
            <p:ph sz="half" idx="2"/>
          </p:nvPr>
        </p:nvSpPr>
        <p:spPr>
          <a:xfrm>
            <a:off x="4128655" y="865242"/>
            <a:ext cx="4558146" cy="5581762"/>
          </a:xfrm>
        </p:spPr>
        <p:txBody>
          <a:bodyPr>
            <a:noAutofit/>
          </a:bodyPr>
          <a:lstStyle/>
          <a:p>
            <a:pPr marL="0" indent="0">
              <a:buNone/>
            </a:pPr>
            <a:r>
              <a:rPr lang="en-GB" sz="1600" b="1" dirty="0">
                <a:latin typeface="Urbano" pitchFamily="34" charset="0"/>
                <a:cs typeface="Arial" pitchFamily="34" charset="0"/>
              </a:rPr>
              <a:t>Purpose: </a:t>
            </a:r>
            <a:r>
              <a:rPr lang="en-GB" sz="1600" b="1" dirty="0" smtClean="0">
                <a:latin typeface="Urbano" pitchFamily="34" charset="0"/>
                <a:cs typeface="Arial" pitchFamily="34" charset="0"/>
              </a:rPr>
              <a:t>Introduces and unpacks the expectation of contacting relevant people for help and advice to successfully complete PLP</a:t>
            </a:r>
            <a:endParaRPr lang="en-GB" sz="1600" b="1" dirty="0">
              <a:latin typeface="Urbano" pitchFamily="34" charset="0"/>
              <a:cs typeface="Arial" pitchFamily="34" charset="0"/>
            </a:endParaRPr>
          </a:p>
          <a:p>
            <a:pPr marL="0" indent="0">
              <a:buNone/>
            </a:pPr>
            <a:endParaRPr lang="en-GB" sz="1600" dirty="0">
              <a:latin typeface="Urbano" pitchFamily="34" charset="0"/>
              <a:cs typeface="Arial" pitchFamily="34" charset="0"/>
            </a:endParaRPr>
          </a:p>
          <a:p>
            <a:pPr marL="0" indent="0">
              <a:buNone/>
            </a:pPr>
            <a:r>
              <a:rPr lang="en-GB" sz="1600" dirty="0">
                <a:latin typeface="Urbano" pitchFamily="34" charset="0"/>
                <a:cs typeface="Arial" pitchFamily="34" charset="0"/>
              </a:rPr>
              <a:t>Use</a:t>
            </a:r>
            <a:r>
              <a:rPr lang="en-GB" sz="1600" dirty="0" smtClean="0">
                <a:latin typeface="Urbano" pitchFamily="34" charset="0"/>
                <a:cs typeface="Arial" pitchFamily="34" charset="0"/>
              </a:rPr>
              <a:t>: The presentation can be completed in sections, or in one/several consecutive sessions. The focus is on identifying the types of people who would be accessed for advice (skip those not relevant i.e. if no career advisor) and look at the ways you can make contact and document this interaction. </a:t>
            </a:r>
          </a:p>
          <a:p>
            <a:pPr marL="0" indent="0">
              <a:buNone/>
            </a:pPr>
            <a:r>
              <a:rPr lang="en-GB" sz="1600" dirty="0" smtClean="0">
                <a:latin typeface="Urbano" pitchFamily="34" charset="0"/>
                <a:cs typeface="Arial" pitchFamily="34" charset="0"/>
              </a:rPr>
              <a:t>Can get students to begin establishing contact with relevant people to start helping them to make links between the life they have identified they want and possible jobs they might like to have. </a:t>
            </a:r>
          </a:p>
          <a:p>
            <a:pPr marL="0" indent="0">
              <a:buNone/>
            </a:pPr>
            <a:r>
              <a:rPr lang="en-GB" sz="1600" dirty="0" smtClean="0">
                <a:latin typeface="Urbano" pitchFamily="34" charset="0"/>
                <a:cs typeface="Arial" pitchFamily="34" charset="0"/>
              </a:rPr>
              <a:t>Otherwise can introduce the concept of seeking help and recording attempts, to be completed by students in the next presentation.</a:t>
            </a:r>
          </a:p>
          <a:p>
            <a:pPr marL="0" indent="0">
              <a:buNone/>
            </a:pPr>
            <a:endParaRPr lang="en-GB" sz="1600" dirty="0" smtClean="0">
              <a:latin typeface="Urbano" pitchFamily="34" charset="0"/>
              <a:cs typeface="Arial" pitchFamily="34" charset="0"/>
            </a:endParaRPr>
          </a:p>
        </p:txBody>
      </p:sp>
      <p:pic>
        <p:nvPicPr>
          <p:cNvPr id="3" name="Content Placeholder 2" descr="Page_0148.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46" b="-24246"/>
          <a:stretch>
            <a:fillRect/>
          </a:stretch>
        </p:blipFill>
        <p:spPr>
          <a:xfrm>
            <a:off x="457200" y="1600201"/>
            <a:ext cx="3505200" cy="3928194"/>
          </a:xfrm>
        </p:spPr>
      </p:pic>
    </p:spTree>
    <p:extLst>
      <p:ext uri="{BB962C8B-B14F-4D97-AF65-F5344CB8AC3E}">
        <p14:creationId xmlns:p14="http://schemas.microsoft.com/office/powerpoint/2010/main" val="33680028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Deciding on a pathway to the future</a:t>
            </a:r>
            <a:endParaRPr lang="en-GB" sz="2800" dirty="0">
              <a:latin typeface="Eksja" pitchFamily="18" charset="0"/>
              <a:cs typeface="Eksja"/>
            </a:endParaRPr>
          </a:p>
        </p:txBody>
      </p:sp>
      <p:sp>
        <p:nvSpPr>
          <p:cNvPr id="7" name="Content Placeholder 6"/>
          <p:cNvSpPr>
            <a:spLocks noGrp="1"/>
          </p:cNvSpPr>
          <p:nvPr>
            <p:ph sz="half" idx="2"/>
          </p:nvPr>
        </p:nvSpPr>
        <p:spPr>
          <a:xfrm>
            <a:off x="4322618" y="1039090"/>
            <a:ext cx="4364183" cy="5407913"/>
          </a:xfrm>
        </p:spPr>
        <p:txBody>
          <a:bodyPr>
            <a:noAutofit/>
          </a:bodyPr>
          <a:lstStyle/>
          <a:p>
            <a:pPr marL="0" indent="0">
              <a:buNone/>
            </a:pPr>
            <a:r>
              <a:rPr lang="en-GB" sz="1600" b="1" dirty="0">
                <a:latin typeface="Urbano" pitchFamily="34" charset="0"/>
                <a:cs typeface="Arial" pitchFamily="34" charset="0"/>
              </a:rPr>
              <a:t>Purpose: T</a:t>
            </a:r>
            <a:r>
              <a:rPr lang="en-GB" sz="1600" b="1" dirty="0" smtClean="0">
                <a:latin typeface="Urbano" pitchFamily="34" charset="0"/>
                <a:cs typeface="Arial" pitchFamily="34" charset="0"/>
              </a:rPr>
              <a:t>o assist students to identify possible jobs that might suit their student profile.</a:t>
            </a:r>
          </a:p>
          <a:p>
            <a:pPr marL="0" indent="0">
              <a:buNone/>
            </a:pPr>
            <a:endParaRPr lang="en-GB" sz="1600" dirty="0">
              <a:latin typeface="Urbano" pitchFamily="34" charset="0"/>
              <a:cs typeface="Arial" pitchFamily="34" charset="0"/>
            </a:endParaRPr>
          </a:p>
          <a:p>
            <a:pPr marL="0" indent="0">
              <a:buNone/>
            </a:pPr>
            <a:r>
              <a:rPr lang="en-GB" sz="1600" dirty="0">
                <a:latin typeface="Urbano" pitchFamily="34" charset="0"/>
                <a:cs typeface="Arial" pitchFamily="34" charset="0"/>
              </a:rPr>
              <a:t>Use</a:t>
            </a:r>
            <a:r>
              <a:rPr lang="en-GB" sz="1600" dirty="0" smtClean="0">
                <a:latin typeface="Urbano" pitchFamily="34" charset="0"/>
                <a:cs typeface="Arial" pitchFamily="34" charset="0"/>
              </a:rPr>
              <a:t>: Presentation outlines a process for students to identify suitable jobs. There are lists of jobs grouped by personality/interests as well as videos that contain interviews with indigenous people employed in these industries for students to watch if they like.</a:t>
            </a:r>
          </a:p>
          <a:p>
            <a:pPr marL="0" indent="0">
              <a:buNone/>
            </a:pPr>
            <a:r>
              <a:rPr lang="en-GB" sz="1600" dirty="0" smtClean="0">
                <a:latin typeface="Urbano" pitchFamily="34" charset="0"/>
                <a:cs typeface="Arial" pitchFamily="34" charset="0"/>
              </a:rPr>
              <a:t>Presentation can be used to model the job identification process.</a:t>
            </a:r>
          </a:p>
          <a:p>
            <a:pPr marL="0" indent="0">
              <a:buNone/>
            </a:pPr>
            <a:r>
              <a:rPr lang="en-GB" sz="1600" dirty="0" smtClean="0">
                <a:latin typeface="Urbano" pitchFamily="34" charset="0"/>
                <a:cs typeface="Arial" pitchFamily="34" charset="0"/>
              </a:rPr>
              <a:t>The students selections so far have all been collated on the one page, to give them a mood board/global overview/snapshot of what is important to them. This should be used as a springboard for students to help identify the jobs that may suit them. This could also be used with those people whom students seek advice.</a:t>
            </a:r>
          </a:p>
        </p:txBody>
      </p:sp>
      <p:pic>
        <p:nvPicPr>
          <p:cNvPr id="3" name="Content Placeholder 2" descr="Page_0149.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46" b="-24246"/>
          <a:stretch>
            <a:fillRect/>
          </a:stretch>
        </p:blipFill>
        <p:spPr>
          <a:xfrm>
            <a:off x="457200" y="1600200"/>
            <a:ext cx="3519055" cy="3943721"/>
          </a:xfrm>
        </p:spPr>
      </p:pic>
    </p:spTree>
    <p:extLst>
      <p:ext uri="{BB962C8B-B14F-4D97-AF65-F5344CB8AC3E}">
        <p14:creationId xmlns:p14="http://schemas.microsoft.com/office/powerpoint/2010/main" val="8666740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Your top 2 jobs</a:t>
            </a:r>
            <a:endParaRPr lang="en-GB" sz="2800" dirty="0">
              <a:latin typeface="Eksja" pitchFamily="18" charset="0"/>
              <a:cs typeface="Eksja"/>
            </a:endParaRPr>
          </a:p>
        </p:txBody>
      </p:sp>
      <p:sp>
        <p:nvSpPr>
          <p:cNvPr id="7" name="Content Placeholder 6"/>
          <p:cNvSpPr>
            <a:spLocks noGrp="1"/>
          </p:cNvSpPr>
          <p:nvPr>
            <p:ph sz="half" idx="2"/>
          </p:nvPr>
        </p:nvSpPr>
        <p:spPr>
          <a:xfrm>
            <a:off x="4603569" y="1122218"/>
            <a:ext cx="4083232" cy="5324786"/>
          </a:xfrm>
        </p:spPr>
        <p:txBody>
          <a:bodyPr>
            <a:noAutofit/>
          </a:bodyPr>
          <a:lstStyle/>
          <a:p>
            <a:pPr marL="0" indent="0">
              <a:buNone/>
            </a:pPr>
            <a:r>
              <a:rPr lang="en-GB" sz="1600" b="1" dirty="0">
                <a:latin typeface="Urbano" pitchFamily="34" charset="0"/>
                <a:cs typeface="Arial" pitchFamily="34" charset="0"/>
              </a:rPr>
              <a:t>Purpose: Designed to </a:t>
            </a:r>
            <a:r>
              <a:rPr lang="en-GB" sz="1600" b="1" dirty="0" smtClean="0">
                <a:latin typeface="Urbano" pitchFamily="34" charset="0"/>
                <a:cs typeface="Arial" pitchFamily="34" charset="0"/>
              </a:rPr>
              <a:t>assist students to narrow the identified possible jobs down to their top 2.</a:t>
            </a:r>
            <a:endParaRPr lang="en-GB" sz="1600" b="1" dirty="0">
              <a:latin typeface="Urbano" pitchFamily="34" charset="0"/>
              <a:cs typeface="Arial" pitchFamily="34" charset="0"/>
            </a:endParaRPr>
          </a:p>
          <a:p>
            <a:pPr marL="0" indent="0">
              <a:buNone/>
            </a:pPr>
            <a:endParaRPr lang="en-GB" sz="1600" dirty="0">
              <a:latin typeface="Urbano" pitchFamily="34" charset="0"/>
              <a:cs typeface="Arial" pitchFamily="34" charset="0"/>
            </a:endParaRPr>
          </a:p>
          <a:p>
            <a:pPr marL="0" indent="0">
              <a:buNone/>
            </a:pPr>
            <a:r>
              <a:rPr lang="en-GB" sz="1600" dirty="0">
                <a:latin typeface="Urbano" pitchFamily="34" charset="0"/>
                <a:cs typeface="Arial" pitchFamily="34" charset="0"/>
              </a:rPr>
              <a:t>Use</a:t>
            </a:r>
            <a:r>
              <a:rPr lang="en-GB" sz="1600" dirty="0" smtClean="0">
                <a:latin typeface="Urbano" pitchFamily="34" charset="0"/>
                <a:cs typeface="Arial" pitchFamily="34" charset="0"/>
              </a:rPr>
              <a:t>: Presentation can be used to demonstrate the narrowing down process. Students can also consult with others (family, teachers, career consultants) to help with the narrowing down process.</a:t>
            </a:r>
          </a:p>
          <a:p>
            <a:pPr marL="0" indent="0">
              <a:buNone/>
            </a:pPr>
            <a:endParaRPr lang="en-GB" sz="1600" dirty="0" smtClean="0">
              <a:latin typeface="Urbano" pitchFamily="34" charset="0"/>
              <a:cs typeface="Arial" pitchFamily="34" charset="0"/>
            </a:endParaRPr>
          </a:p>
        </p:txBody>
      </p:sp>
      <p:pic>
        <p:nvPicPr>
          <p:cNvPr id="3" name="Content Placeholder 2" descr="Page_0141.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46" b="-24246"/>
          <a:stretch>
            <a:fillRect/>
          </a:stretch>
        </p:blipFill>
        <p:spPr/>
      </p:pic>
    </p:spTree>
    <p:extLst>
      <p:ext uri="{BB962C8B-B14F-4D97-AF65-F5344CB8AC3E}">
        <p14:creationId xmlns:p14="http://schemas.microsoft.com/office/powerpoint/2010/main" val="9184927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Pathways to the future</a:t>
            </a:r>
            <a:endParaRPr lang="en-GB" sz="2800" dirty="0">
              <a:latin typeface="Eksja" pitchFamily="18" charset="0"/>
              <a:cs typeface="Eksja"/>
            </a:endParaRPr>
          </a:p>
        </p:txBody>
      </p:sp>
      <p:sp>
        <p:nvSpPr>
          <p:cNvPr id="7" name="Content Placeholder 6"/>
          <p:cNvSpPr>
            <a:spLocks noGrp="1"/>
          </p:cNvSpPr>
          <p:nvPr>
            <p:ph sz="half" idx="2"/>
          </p:nvPr>
        </p:nvSpPr>
        <p:spPr>
          <a:xfrm>
            <a:off x="3990110" y="865242"/>
            <a:ext cx="4696692" cy="5581762"/>
          </a:xfrm>
        </p:spPr>
        <p:txBody>
          <a:bodyPr>
            <a:noAutofit/>
          </a:bodyPr>
          <a:lstStyle/>
          <a:p>
            <a:pPr marL="0" indent="0">
              <a:buNone/>
            </a:pPr>
            <a:r>
              <a:rPr lang="en-GB" sz="1600" b="1" dirty="0">
                <a:latin typeface="Urbano" pitchFamily="34" charset="0"/>
                <a:cs typeface="Arial" pitchFamily="34" charset="0"/>
              </a:rPr>
              <a:t>Purpose: </a:t>
            </a:r>
            <a:r>
              <a:rPr lang="en-GB" sz="1600" b="1" dirty="0" smtClean="0">
                <a:latin typeface="Urbano" pitchFamily="34" charset="0"/>
                <a:cs typeface="Arial" pitchFamily="34" charset="0"/>
              </a:rPr>
              <a:t>Helps teachers and students understand the different pathways from school to work/training/</a:t>
            </a:r>
            <a:r>
              <a:rPr lang="en-GB" sz="1600" b="1" dirty="0" err="1" smtClean="0">
                <a:latin typeface="Urbano" pitchFamily="34" charset="0"/>
                <a:cs typeface="Arial" pitchFamily="34" charset="0"/>
              </a:rPr>
              <a:t>uni.</a:t>
            </a:r>
            <a:endParaRPr lang="en-GB" sz="1600" b="1" dirty="0">
              <a:latin typeface="Urbano" pitchFamily="34" charset="0"/>
              <a:cs typeface="Arial" pitchFamily="34" charset="0"/>
            </a:endParaRPr>
          </a:p>
          <a:p>
            <a:pPr marL="0" indent="0">
              <a:buNone/>
            </a:pPr>
            <a:endParaRPr lang="en-GB" sz="1600" dirty="0" smtClean="0">
              <a:latin typeface="Urbano" pitchFamily="34" charset="0"/>
              <a:cs typeface="Arial" pitchFamily="34" charset="0"/>
            </a:endParaRPr>
          </a:p>
          <a:p>
            <a:pPr marL="0" indent="0">
              <a:buNone/>
            </a:pPr>
            <a:r>
              <a:rPr lang="en-GB" sz="1600" dirty="0">
                <a:latin typeface="Urbano" pitchFamily="34" charset="0"/>
                <a:cs typeface="Arial" pitchFamily="34" charset="0"/>
              </a:rPr>
              <a:t>Non linear format: </a:t>
            </a:r>
            <a:r>
              <a:rPr lang="en-GB" sz="1600" dirty="0" smtClean="0">
                <a:latin typeface="Urbano" pitchFamily="34" charset="0"/>
                <a:cs typeface="Arial" pitchFamily="34" charset="0"/>
              </a:rPr>
              <a:t>This presentation should not be used in its entirety. It would be an incredibly overwhelming and confusing experience to try to look at every pathway. It is advised that teachers select the most likely pathways (most local students are going into work or training or </a:t>
            </a:r>
            <a:r>
              <a:rPr lang="en-GB" sz="1600" dirty="0" err="1" smtClean="0">
                <a:latin typeface="Urbano" pitchFamily="34" charset="0"/>
                <a:cs typeface="Arial" pitchFamily="34" charset="0"/>
              </a:rPr>
              <a:t>uni</a:t>
            </a:r>
            <a:r>
              <a:rPr lang="en-GB" sz="1600" dirty="0" smtClean="0">
                <a:latin typeface="Urbano" pitchFamily="34" charset="0"/>
                <a:cs typeface="Arial" pitchFamily="34" charset="0"/>
              </a:rPr>
              <a:t>) and support student progress through exploration of a few chosen pathways.</a:t>
            </a:r>
          </a:p>
          <a:p>
            <a:pPr marL="0" indent="0">
              <a:buNone/>
            </a:pPr>
            <a:endParaRPr lang="en-GB" sz="1600" dirty="0">
              <a:latin typeface="Urbano" pitchFamily="34" charset="0"/>
              <a:cs typeface="Arial" pitchFamily="34" charset="0"/>
            </a:endParaRPr>
          </a:p>
          <a:p>
            <a:pPr marL="0" indent="0">
              <a:buNone/>
            </a:pPr>
            <a:r>
              <a:rPr lang="en-GB" sz="1600" dirty="0">
                <a:latin typeface="Urbano" pitchFamily="34" charset="0"/>
                <a:cs typeface="Arial" pitchFamily="34" charset="0"/>
              </a:rPr>
              <a:t>Use</a:t>
            </a:r>
            <a:r>
              <a:rPr lang="en-GB" sz="1600" dirty="0" smtClean="0">
                <a:latin typeface="Urbano" pitchFamily="34" charset="0"/>
                <a:cs typeface="Arial" pitchFamily="34" charset="0"/>
              </a:rPr>
              <a:t>: Gives a general overview of some of the pathways students can take from school to training/employment. Should be used to familiarise students with some of the pathways, which they will then investigate further, looking at the specific pathway they would need to take to get the job they have chosen. This can be done with the assistance of one of the support people they have contacted.</a:t>
            </a:r>
          </a:p>
        </p:txBody>
      </p:sp>
      <p:pic>
        <p:nvPicPr>
          <p:cNvPr id="3" name="Content Placeholder 2" descr="Page_00142.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72" b="-24272"/>
          <a:stretch>
            <a:fillRect/>
          </a:stretch>
        </p:blipFill>
        <p:spPr>
          <a:xfrm>
            <a:off x="457200" y="1600201"/>
            <a:ext cx="3532909" cy="3959247"/>
          </a:xfrm>
        </p:spPr>
      </p:pic>
    </p:spTree>
    <p:extLst>
      <p:ext uri="{BB962C8B-B14F-4D97-AF65-F5344CB8AC3E}">
        <p14:creationId xmlns:p14="http://schemas.microsoft.com/office/powerpoint/2010/main" val="28473476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Pathways at school</a:t>
            </a:r>
            <a:endParaRPr lang="en-GB" sz="2800" dirty="0">
              <a:latin typeface="Eksja" pitchFamily="18" charset="0"/>
              <a:cs typeface="Eksja"/>
            </a:endParaRPr>
          </a:p>
        </p:txBody>
      </p:sp>
      <p:sp>
        <p:nvSpPr>
          <p:cNvPr id="7" name="Content Placeholder 6"/>
          <p:cNvSpPr>
            <a:spLocks noGrp="1"/>
          </p:cNvSpPr>
          <p:nvPr>
            <p:ph sz="half" idx="2"/>
          </p:nvPr>
        </p:nvSpPr>
        <p:spPr>
          <a:xfrm>
            <a:off x="4603569" y="1343890"/>
            <a:ext cx="4083232" cy="5103113"/>
          </a:xfrm>
        </p:spPr>
        <p:txBody>
          <a:bodyPr>
            <a:noAutofit/>
          </a:bodyPr>
          <a:lstStyle/>
          <a:p>
            <a:pPr marL="0" indent="0">
              <a:buNone/>
            </a:pPr>
            <a:r>
              <a:rPr lang="en-GB" sz="1600" b="1" dirty="0">
                <a:latin typeface="Urbano" pitchFamily="34" charset="0"/>
                <a:cs typeface="Arial" pitchFamily="34" charset="0"/>
              </a:rPr>
              <a:t>Purpose: </a:t>
            </a:r>
            <a:r>
              <a:rPr lang="en-GB" sz="1600" b="1" dirty="0" smtClean="0">
                <a:latin typeface="Urbano" pitchFamily="34" charset="0"/>
                <a:cs typeface="Arial" pitchFamily="34" charset="0"/>
              </a:rPr>
              <a:t>To provide pathway information about a range of jobs. This guide is not exhaustive, we could only cover a range of jobs, so using </a:t>
            </a:r>
            <a:r>
              <a:rPr lang="en-GB" sz="1600" b="1" dirty="0" err="1" smtClean="0">
                <a:latin typeface="Urbano" pitchFamily="34" charset="0"/>
                <a:cs typeface="Arial" pitchFamily="34" charset="0"/>
              </a:rPr>
              <a:t>Myfuture</a:t>
            </a:r>
            <a:r>
              <a:rPr lang="en-GB" sz="1600" b="1" dirty="0" smtClean="0">
                <a:latin typeface="Urbano" pitchFamily="34" charset="0"/>
                <a:cs typeface="Arial" pitchFamily="34" charset="0"/>
              </a:rPr>
              <a:t> or </a:t>
            </a:r>
            <a:r>
              <a:rPr lang="en-GB" sz="1600" b="1" dirty="0" smtClean="0">
                <a:latin typeface="Urbano" pitchFamily="34" charset="0"/>
                <a:cs typeface="Arial" pitchFamily="34" charset="0"/>
              </a:rPr>
              <a:t>other sites </a:t>
            </a:r>
            <a:r>
              <a:rPr lang="en-GB" sz="1600" b="1" dirty="0" smtClean="0">
                <a:latin typeface="Urbano" pitchFamily="34" charset="0"/>
                <a:cs typeface="Arial" pitchFamily="34" charset="0"/>
              </a:rPr>
              <a:t>is recommended as well</a:t>
            </a:r>
          </a:p>
          <a:p>
            <a:pPr marL="0" indent="0">
              <a:buNone/>
            </a:pPr>
            <a:endParaRPr lang="en-GB" sz="1600" dirty="0">
              <a:latin typeface="Urbano" pitchFamily="34" charset="0"/>
              <a:cs typeface="Arial" pitchFamily="34" charset="0"/>
            </a:endParaRPr>
          </a:p>
          <a:p>
            <a:pPr marL="0" indent="0">
              <a:buNone/>
            </a:pPr>
            <a:r>
              <a:rPr lang="en-GB" sz="1600" dirty="0" smtClean="0">
                <a:latin typeface="Urbano" pitchFamily="34" charset="0"/>
                <a:cs typeface="Arial" pitchFamily="34" charset="0"/>
              </a:rPr>
              <a:t>Non linear format: Students can investigate the pathway that interests them.</a:t>
            </a:r>
          </a:p>
          <a:p>
            <a:pPr marL="0" indent="0">
              <a:buNone/>
            </a:pPr>
            <a:endParaRPr lang="en-GB" sz="1600" dirty="0">
              <a:latin typeface="Urbano" pitchFamily="34" charset="0"/>
              <a:cs typeface="Arial" pitchFamily="34" charset="0"/>
            </a:endParaRPr>
          </a:p>
          <a:p>
            <a:pPr marL="0" indent="0">
              <a:buNone/>
            </a:pPr>
            <a:r>
              <a:rPr lang="en-GB" sz="1600" dirty="0">
                <a:latin typeface="Urbano" pitchFamily="34" charset="0"/>
                <a:cs typeface="Arial" pitchFamily="34" charset="0"/>
              </a:rPr>
              <a:t>Use</a:t>
            </a:r>
            <a:r>
              <a:rPr lang="en-GB" sz="1600" dirty="0" smtClean="0">
                <a:latin typeface="Urbano" pitchFamily="34" charset="0"/>
                <a:cs typeface="Arial" pitchFamily="34" charset="0"/>
              </a:rPr>
              <a:t>: This can be used early in the second unit, as a means to help students select a job they like, and then again when they need to identify a pathway to the job.</a:t>
            </a:r>
          </a:p>
        </p:txBody>
      </p:sp>
      <p:pic>
        <p:nvPicPr>
          <p:cNvPr id="4" name="Picture 3" descr="Page_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72232"/>
            <a:ext cx="2921000" cy="2197100"/>
          </a:xfrm>
          <a:prstGeom prst="rect">
            <a:avLst/>
          </a:prstGeom>
        </p:spPr>
      </p:pic>
    </p:spTree>
    <p:extLst>
      <p:ext uri="{BB962C8B-B14F-4D97-AF65-F5344CB8AC3E}">
        <p14:creationId xmlns:p14="http://schemas.microsoft.com/office/powerpoint/2010/main" val="28118498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722313" y="3656806"/>
            <a:ext cx="7772400" cy="1500187"/>
          </a:xfrm>
        </p:spPr>
        <p:txBody>
          <a:bodyPr>
            <a:normAutofit/>
          </a:bodyPr>
          <a:lstStyle/>
          <a:p>
            <a:r>
              <a:rPr lang="en-GB" sz="2800" dirty="0" smtClean="0">
                <a:solidFill>
                  <a:srgbClr val="A6A6A6"/>
                </a:solidFill>
                <a:latin typeface="Eksja"/>
                <a:cs typeface="Eksja"/>
              </a:rPr>
              <a:t>Assessment</a:t>
            </a:r>
            <a:endParaRPr lang="en-GB" sz="2800" dirty="0">
              <a:solidFill>
                <a:srgbClr val="A6A6A6"/>
              </a:solidFill>
              <a:latin typeface="Eksja"/>
              <a:cs typeface="Eksja"/>
            </a:endParaRPr>
          </a:p>
        </p:txBody>
      </p:sp>
      <p:pic>
        <p:nvPicPr>
          <p:cNvPr id="5" name="Picture 4" descr="intro2.jpg"/>
          <p:cNvPicPr>
            <a:picLocks noChangeAspect="1"/>
          </p:cNvPicPr>
          <p:nvPr/>
        </p:nvPicPr>
        <p:blipFill>
          <a:blip r:embed="rId2"/>
          <a:stretch>
            <a:fillRect/>
          </a:stretch>
        </p:blipFill>
        <p:spPr>
          <a:xfrm>
            <a:off x="-13" y="0"/>
            <a:ext cx="9144000" cy="6858000"/>
          </a:xfrm>
          <a:prstGeom prst="rect">
            <a:avLst/>
          </a:prstGeom>
        </p:spPr>
      </p:pic>
      <p:sp>
        <p:nvSpPr>
          <p:cNvPr id="4" name="Text Placeholder 5"/>
          <p:cNvSpPr txBox="1">
            <a:spLocks/>
          </p:cNvSpPr>
          <p:nvPr/>
        </p:nvSpPr>
        <p:spPr>
          <a:xfrm>
            <a:off x="722313" y="4915688"/>
            <a:ext cx="7772400" cy="1500187"/>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2800" b="0" i="0" u="none" strike="noStrike" kern="1200" cap="none" spc="0" normalizeH="0" baseline="0" noProof="0" dirty="0" smtClean="0">
                <a:ln>
                  <a:noFill/>
                </a:ln>
                <a:solidFill>
                  <a:schemeClr val="tx1"/>
                </a:solidFill>
                <a:effectLst/>
                <a:uLnTx/>
                <a:uFillTx/>
                <a:latin typeface="Eksja" pitchFamily="18" charset="0"/>
                <a:cs typeface="Eksja"/>
              </a:rPr>
              <a:t>Activity</a:t>
            </a:r>
            <a:endParaRPr kumimoji="0" lang="en-GB" sz="2800" b="0" i="0" u="none" strike="noStrike" kern="1200" cap="none" spc="0" normalizeH="0" baseline="0" noProof="0" dirty="0">
              <a:ln>
                <a:noFill/>
              </a:ln>
              <a:solidFill>
                <a:schemeClr val="tx1"/>
              </a:solidFill>
              <a:effectLst/>
              <a:uLnTx/>
              <a:uFillTx/>
              <a:latin typeface="Eksja" pitchFamily="18" charset="0"/>
              <a:cs typeface="Eksja"/>
            </a:endParaRPr>
          </a:p>
        </p:txBody>
      </p:sp>
    </p:spTree>
    <p:extLst>
      <p:ext uri="{BB962C8B-B14F-4D97-AF65-F5344CB8AC3E}">
        <p14:creationId xmlns:p14="http://schemas.microsoft.com/office/powerpoint/2010/main" val="37369798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Creating a Pathway Plan</a:t>
            </a:r>
            <a:endParaRPr lang="en-GB" sz="2800" dirty="0">
              <a:latin typeface="Eksja" pitchFamily="18" charset="0"/>
              <a:cs typeface="Eksja"/>
            </a:endParaRPr>
          </a:p>
        </p:txBody>
      </p:sp>
      <p:sp>
        <p:nvSpPr>
          <p:cNvPr id="7" name="Content Placeholder 6"/>
          <p:cNvSpPr>
            <a:spLocks noGrp="1"/>
          </p:cNvSpPr>
          <p:nvPr>
            <p:ph sz="half" idx="2"/>
          </p:nvPr>
        </p:nvSpPr>
        <p:spPr>
          <a:xfrm>
            <a:off x="4603569" y="1343890"/>
            <a:ext cx="4083232" cy="5103113"/>
          </a:xfrm>
        </p:spPr>
        <p:txBody>
          <a:bodyPr>
            <a:noAutofit/>
          </a:bodyPr>
          <a:lstStyle/>
          <a:p>
            <a:pPr marL="0" indent="0">
              <a:buNone/>
            </a:pPr>
            <a:r>
              <a:rPr lang="en-GB" sz="1600" b="1" dirty="0">
                <a:latin typeface="Urbano" pitchFamily="34" charset="0"/>
                <a:cs typeface="Arial" pitchFamily="34" charset="0"/>
              </a:rPr>
              <a:t>Purpose: </a:t>
            </a:r>
            <a:r>
              <a:rPr lang="en-GB" sz="1600" b="1" dirty="0" smtClean="0">
                <a:latin typeface="Urbano" pitchFamily="34" charset="0"/>
                <a:cs typeface="Arial" pitchFamily="34" charset="0"/>
              </a:rPr>
              <a:t>To provide a detailed explanation of the ways students can create their Pathway </a:t>
            </a:r>
            <a:r>
              <a:rPr lang="en-GB" sz="1600" b="1" dirty="0" smtClean="0">
                <a:latin typeface="Urbano" pitchFamily="34" charset="0"/>
                <a:cs typeface="Arial" pitchFamily="34" charset="0"/>
              </a:rPr>
              <a:t>Plan</a:t>
            </a:r>
          </a:p>
          <a:p>
            <a:pPr marL="0" indent="0">
              <a:buNone/>
            </a:pPr>
            <a:endParaRPr lang="en-GB" sz="1600" dirty="0">
              <a:latin typeface="Urbano" pitchFamily="34" charset="0"/>
              <a:cs typeface="Arial" pitchFamily="34" charset="0"/>
            </a:endParaRPr>
          </a:p>
          <a:p>
            <a:pPr marL="0" indent="0">
              <a:buNone/>
            </a:pPr>
            <a:r>
              <a:rPr lang="en-GB" sz="1600" dirty="0" smtClean="0">
                <a:latin typeface="Urbano" pitchFamily="34" charset="0"/>
                <a:cs typeface="Arial" pitchFamily="34" charset="0"/>
              </a:rPr>
              <a:t>Non linear format: Students can investigate the ways they can create a pathway plan  via a few different options (VET, getting Year 12 </a:t>
            </a:r>
            <a:r>
              <a:rPr lang="en-GB" sz="1600" dirty="0" smtClean="0">
                <a:latin typeface="Urbano" pitchFamily="34" charset="0"/>
                <a:cs typeface="Arial" pitchFamily="34" charset="0"/>
              </a:rPr>
              <a:t>etc.).</a:t>
            </a:r>
            <a:endParaRPr lang="en-GB" sz="1600" dirty="0" smtClean="0">
              <a:latin typeface="Urbano" pitchFamily="34" charset="0"/>
              <a:cs typeface="Arial" pitchFamily="34" charset="0"/>
            </a:endParaRPr>
          </a:p>
          <a:p>
            <a:pPr marL="0" indent="0">
              <a:buNone/>
            </a:pPr>
            <a:endParaRPr lang="en-GB" sz="1600" dirty="0">
              <a:latin typeface="Urbano" pitchFamily="34" charset="0"/>
              <a:cs typeface="Arial" pitchFamily="34" charset="0"/>
            </a:endParaRPr>
          </a:p>
          <a:p>
            <a:pPr marL="0" indent="0">
              <a:buNone/>
            </a:pPr>
            <a:r>
              <a:rPr lang="en-GB" sz="1600" dirty="0">
                <a:latin typeface="Urbano" pitchFamily="34" charset="0"/>
                <a:cs typeface="Arial" pitchFamily="34" charset="0"/>
              </a:rPr>
              <a:t>Use</a:t>
            </a:r>
            <a:r>
              <a:rPr lang="en-GB" sz="1600" dirty="0" smtClean="0">
                <a:latin typeface="Urbano" pitchFamily="34" charset="0"/>
                <a:cs typeface="Arial" pitchFamily="34" charset="0"/>
              </a:rPr>
              <a:t>: This can be used in short segments, where students look at one part of the presentation, then complete their own part of their pathway plan, then watch the next bit of the presentation </a:t>
            </a:r>
            <a:r>
              <a:rPr lang="en-GB" sz="1600" dirty="0" smtClean="0">
                <a:latin typeface="Urbano" pitchFamily="34" charset="0"/>
                <a:cs typeface="Arial" pitchFamily="34" charset="0"/>
              </a:rPr>
              <a:t>etc. </a:t>
            </a:r>
            <a:r>
              <a:rPr lang="en-GB" sz="1600" dirty="0" smtClean="0">
                <a:latin typeface="Urbano" pitchFamily="34" charset="0"/>
                <a:cs typeface="Arial" pitchFamily="34" charset="0"/>
              </a:rPr>
              <a:t>OR it can be presented as a whole to them. The second option is not recommended unless working with very capable students.</a:t>
            </a:r>
          </a:p>
          <a:p>
            <a:pPr marL="0" indent="0">
              <a:buNone/>
            </a:pPr>
            <a:r>
              <a:rPr lang="en-GB" sz="1600" dirty="0" smtClean="0">
                <a:latin typeface="Urbano" pitchFamily="34" charset="0"/>
                <a:cs typeface="Arial" pitchFamily="34" charset="0"/>
              </a:rPr>
              <a:t>This presentation can be used in conjunction with the sample </a:t>
            </a:r>
            <a:r>
              <a:rPr lang="en-GB" sz="1600" dirty="0" smtClean="0">
                <a:latin typeface="Urbano" pitchFamily="34" charset="0"/>
                <a:cs typeface="Arial" pitchFamily="34" charset="0"/>
              </a:rPr>
              <a:t>activities as </a:t>
            </a:r>
            <a:r>
              <a:rPr lang="en-GB" sz="1600" dirty="0" smtClean="0">
                <a:latin typeface="Urbano" pitchFamily="34" charset="0"/>
                <a:cs typeface="Arial" pitchFamily="34" charset="0"/>
              </a:rPr>
              <a:t>exemplars.</a:t>
            </a:r>
          </a:p>
        </p:txBody>
      </p:sp>
      <p:pic>
        <p:nvPicPr>
          <p:cNvPr id="3" name="Picture 2" descr="Page_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757" y="1343890"/>
            <a:ext cx="2921000" cy="2197100"/>
          </a:xfrm>
          <a:prstGeom prst="rect">
            <a:avLst/>
          </a:prstGeom>
        </p:spPr>
      </p:pic>
    </p:spTree>
    <p:extLst>
      <p:ext uri="{BB962C8B-B14F-4D97-AF65-F5344CB8AC3E}">
        <p14:creationId xmlns:p14="http://schemas.microsoft.com/office/powerpoint/2010/main" val="2452156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GB" dirty="0" smtClean="0">
                <a:latin typeface="Eksja" pitchFamily="18" charset="0"/>
                <a:cs typeface="Eksja"/>
              </a:rPr>
              <a:t>Features</a:t>
            </a:r>
            <a:endParaRPr lang="en-GB" dirty="0">
              <a:latin typeface="Eksja" pitchFamily="18" charset="0"/>
              <a:cs typeface="Eksja"/>
            </a:endParaRPr>
          </a:p>
        </p:txBody>
      </p:sp>
      <p:sp>
        <p:nvSpPr>
          <p:cNvPr id="3" name="Content Placeholder 2"/>
          <p:cNvSpPr>
            <a:spLocks noGrp="1"/>
          </p:cNvSpPr>
          <p:nvPr>
            <p:ph sz="half" idx="1"/>
          </p:nvPr>
        </p:nvSpPr>
        <p:spPr>
          <a:xfrm>
            <a:off x="457199" y="1600200"/>
            <a:ext cx="4544291" cy="4525963"/>
          </a:xfrm>
        </p:spPr>
        <p:txBody>
          <a:bodyPr>
            <a:normAutofit fontScale="92500" lnSpcReduction="10000"/>
          </a:bodyPr>
          <a:lstStyle/>
          <a:p>
            <a:pPr marL="0" indent="0">
              <a:buNone/>
            </a:pPr>
            <a:r>
              <a:rPr lang="en-GB" b="1" dirty="0" smtClean="0">
                <a:latin typeface="Urbano" pitchFamily="34" charset="0"/>
                <a:cs typeface="Arial" pitchFamily="34" charset="0"/>
              </a:rPr>
              <a:t>Storytelling:</a:t>
            </a:r>
          </a:p>
          <a:p>
            <a:pPr marL="0" indent="0">
              <a:buNone/>
            </a:pPr>
            <a:r>
              <a:rPr lang="en-GB" dirty="0" smtClean="0">
                <a:latin typeface="Urbano" pitchFamily="34" charset="0"/>
                <a:cs typeface="Arial" pitchFamily="34" charset="0"/>
              </a:rPr>
              <a:t>The importance of storytelling as communication in Indigenous communities has been featured in course materials by:</a:t>
            </a:r>
          </a:p>
          <a:p>
            <a:r>
              <a:rPr lang="en-GB" dirty="0" smtClean="0">
                <a:latin typeface="Urbano" pitchFamily="34" charset="0"/>
                <a:cs typeface="Arial" pitchFamily="34" charset="0"/>
              </a:rPr>
              <a:t>Providing digital storytelling tutorials.</a:t>
            </a:r>
          </a:p>
          <a:p>
            <a:r>
              <a:rPr lang="en-GB" dirty="0" smtClean="0">
                <a:latin typeface="Urbano" pitchFamily="34" charset="0"/>
                <a:cs typeface="Arial" pitchFamily="34" charset="0"/>
              </a:rPr>
              <a:t>Sample activities are, where possible, presented as stories.</a:t>
            </a:r>
          </a:p>
          <a:p>
            <a:r>
              <a:rPr lang="en-GB" dirty="0" smtClean="0">
                <a:latin typeface="Urbano" pitchFamily="34" charset="0"/>
                <a:cs typeface="Arial" pitchFamily="34" charset="0"/>
              </a:rPr>
              <a:t>Content is unpacked in the form of stories. </a:t>
            </a:r>
          </a:p>
        </p:txBody>
      </p:sp>
      <p:pic>
        <p:nvPicPr>
          <p:cNvPr id="5" name="Content Placeholder 4" descr="Page_013 copy.tiff"/>
          <p:cNvPicPr>
            <a:picLocks noGrp="1" noChangeAspect="1"/>
          </p:cNvPicPr>
          <p:nvPr>
            <p:ph sz="half" idx="2"/>
          </p:nvPr>
        </p:nvPicPr>
        <p:blipFill>
          <a:blip r:embed="rId3" cstate="email">
            <a:extLst>
              <a:ext uri="{28A0092B-C50C-407E-A947-70E740481C1C}">
                <a14:useLocalDpi xmlns:a14="http://schemas.microsoft.com/office/drawing/2010/main"/>
              </a:ext>
            </a:extLst>
          </a:blip>
          <a:srcRect t="-24233" b="-24233"/>
          <a:stretch>
            <a:fillRect/>
          </a:stretch>
        </p:blipFill>
        <p:spPr>
          <a:xfrm>
            <a:off x="5001490" y="1600200"/>
            <a:ext cx="4038600" cy="4525963"/>
          </a:xfrm>
        </p:spPr>
      </p:pic>
    </p:spTree>
    <p:extLst>
      <p:ext uri="{BB962C8B-B14F-4D97-AF65-F5344CB8AC3E}">
        <p14:creationId xmlns:p14="http://schemas.microsoft.com/office/powerpoint/2010/main" val="24320007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Model </a:t>
            </a:r>
            <a:r>
              <a:rPr lang="en-GB" sz="2800" dirty="0">
                <a:latin typeface="Eksja" pitchFamily="18" charset="0"/>
                <a:cs typeface="Eksja"/>
              </a:rPr>
              <a:t>P</a:t>
            </a:r>
            <a:r>
              <a:rPr lang="en-GB" sz="2800" dirty="0" smtClean="0">
                <a:latin typeface="Eksja" pitchFamily="18" charset="0"/>
                <a:cs typeface="Eksja"/>
              </a:rPr>
              <a:t>athway Plan</a:t>
            </a:r>
            <a:endParaRPr lang="en-GB" sz="2800" dirty="0">
              <a:latin typeface="Eksja" pitchFamily="18" charset="0"/>
              <a:cs typeface="Eksja"/>
            </a:endParaRPr>
          </a:p>
        </p:txBody>
      </p:sp>
      <p:sp>
        <p:nvSpPr>
          <p:cNvPr id="7" name="Content Placeholder 6"/>
          <p:cNvSpPr>
            <a:spLocks noGrp="1"/>
          </p:cNvSpPr>
          <p:nvPr>
            <p:ph sz="half" idx="2"/>
          </p:nvPr>
        </p:nvSpPr>
        <p:spPr>
          <a:xfrm>
            <a:off x="4603569" y="1274618"/>
            <a:ext cx="4083232" cy="5172386"/>
          </a:xfrm>
        </p:spPr>
        <p:txBody>
          <a:bodyPr>
            <a:noAutofit/>
          </a:bodyPr>
          <a:lstStyle/>
          <a:p>
            <a:pPr marL="0" indent="0">
              <a:buNone/>
            </a:pPr>
            <a:r>
              <a:rPr lang="en-GB" sz="1600" b="1" dirty="0">
                <a:latin typeface="Urbano" pitchFamily="34" charset="0"/>
                <a:cs typeface="Arial" pitchFamily="34" charset="0"/>
              </a:rPr>
              <a:t>Purpose: Designed to </a:t>
            </a:r>
            <a:r>
              <a:rPr lang="en-GB" sz="1600" b="1" dirty="0" smtClean="0">
                <a:latin typeface="Urbano" pitchFamily="34" charset="0"/>
                <a:cs typeface="Arial" pitchFamily="34" charset="0"/>
              </a:rPr>
              <a:t>give students a model example of the Pathway Plan </a:t>
            </a:r>
            <a:r>
              <a:rPr lang="en-GB" sz="1600" b="1" dirty="0" smtClean="0">
                <a:latin typeface="Urbano" pitchFamily="34" charset="0"/>
                <a:cs typeface="Arial" pitchFamily="34" charset="0"/>
              </a:rPr>
              <a:t>activity to </a:t>
            </a:r>
            <a:r>
              <a:rPr lang="en-GB" sz="1600" b="1" dirty="0" smtClean="0">
                <a:latin typeface="Urbano" pitchFamily="34" charset="0"/>
                <a:cs typeface="Arial" pitchFamily="34" charset="0"/>
              </a:rPr>
              <a:t>consult</a:t>
            </a:r>
            <a:endParaRPr lang="en-GB" sz="1600" b="1" dirty="0">
              <a:latin typeface="Urbano" pitchFamily="34" charset="0"/>
              <a:cs typeface="Arial" pitchFamily="34" charset="0"/>
            </a:endParaRPr>
          </a:p>
          <a:p>
            <a:pPr marL="0" indent="0">
              <a:buNone/>
            </a:pPr>
            <a:endParaRPr lang="en-GB" sz="1600" dirty="0">
              <a:latin typeface="Urbano" pitchFamily="34" charset="0"/>
              <a:cs typeface="Arial" pitchFamily="34" charset="0"/>
            </a:endParaRPr>
          </a:p>
          <a:p>
            <a:pPr marL="0" indent="0">
              <a:buNone/>
            </a:pPr>
            <a:r>
              <a:rPr lang="en-GB" sz="1600" dirty="0">
                <a:latin typeface="Urbano" pitchFamily="34" charset="0"/>
                <a:cs typeface="Arial" pitchFamily="34" charset="0"/>
              </a:rPr>
              <a:t>Use</a:t>
            </a:r>
            <a:r>
              <a:rPr lang="en-GB" sz="1600" dirty="0" smtClean="0">
                <a:latin typeface="Urbano" pitchFamily="34" charset="0"/>
                <a:cs typeface="Arial" pitchFamily="34" charset="0"/>
              </a:rPr>
              <a:t>: Plan can be unpacked as a class, to identify how the information has been displayed and the kinds of information/language used, to assist students understanding of </a:t>
            </a:r>
            <a:r>
              <a:rPr lang="en-GB" sz="1600" dirty="0" smtClean="0">
                <a:latin typeface="Urbano" pitchFamily="34" charset="0"/>
                <a:cs typeface="Arial" pitchFamily="34" charset="0"/>
              </a:rPr>
              <a:t>the requirements</a:t>
            </a:r>
            <a:r>
              <a:rPr lang="en-GB" sz="1600" dirty="0" smtClean="0">
                <a:latin typeface="Urbano" pitchFamily="34" charset="0"/>
                <a:cs typeface="Arial" pitchFamily="34" charset="0"/>
              </a:rPr>
              <a:t>.</a:t>
            </a:r>
          </a:p>
        </p:txBody>
      </p:sp>
      <p:pic>
        <p:nvPicPr>
          <p:cNvPr id="3" name="Content Placeholder 2" descr="Screen Shot 2013-01-31 at 4.11.44 PM.png"/>
          <p:cNvPicPr>
            <a:picLocks noGrp="1" noChangeAspect="1"/>
          </p:cNvPicPr>
          <p:nvPr>
            <p:ph sz="half" idx="1"/>
          </p:nvPr>
        </p:nvPicPr>
        <p:blipFill>
          <a:blip r:embed="rId3" cstate="email">
            <a:extLst>
              <a:ext uri="{28A0092B-C50C-407E-A947-70E740481C1C}">
                <a14:useLocalDpi xmlns:a14="http://schemas.microsoft.com/office/drawing/2010/main"/>
              </a:ext>
            </a:extLst>
          </a:blip>
          <a:srcRect l="-13212" r="-13212"/>
          <a:stretch>
            <a:fillRect/>
          </a:stretch>
        </p:blipFill>
        <p:spPr/>
      </p:pic>
    </p:spTree>
    <p:extLst>
      <p:ext uri="{BB962C8B-B14F-4D97-AF65-F5344CB8AC3E}">
        <p14:creationId xmlns:p14="http://schemas.microsoft.com/office/powerpoint/2010/main" val="19465771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ro3.jpg"/>
          <p:cNvPicPr>
            <a:picLocks noChangeAspect="1"/>
          </p:cNvPicPr>
          <p:nvPr/>
        </p:nvPicPr>
        <p:blipFill>
          <a:blip r:embed="rId2"/>
          <a:stretch>
            <a:fillRect/>
          </a:stretch>
        </p:blipFill>
        <p:spPr>
          <a:xfrm>
            <a:off x="0" y="0"/>
            <a:ext cx="9144000" cy="6858000"/>
          </a:xfrm>
          <a:prstGeom prst="rect">
            <a:avLst/>
          </a:prstGeom>
        </p:spPr>
      </p:pic>
      <p:sp>
        <p:nvSpPr>
          <p:cNvPr id="5" name="Title 4"/>
          <p:cNvSpPr>
            <a:spLocks noGrp="1"/>
          </p:cNvSpPr>
          <p:nvPr>
            <p:ph type="title"/>
          </p:nvPr>
        </p:nvSpPr>
        <p:spPr>
          <a:xfrm>
            <a:off x="722313" y="5307475"/>
            <a:ext cx="7772400" cy="1362075"/>
          </a:xfrm>
        </p:spPr>
        <p:txBody>
          <a:bodyPr/>
          <a:lstStyle/>
          <a:p>
            <a:r>
              <a:rPr lang="en-GB" dirty="0" smtClean="0"/>
              <a:t>Developing Capabilities</a:t>
            </a:r>
            <a:endParaRPr lang="en-GB" dirty="0"/>
          </a:p>
        </p:txBody>
      </p:sp>
    </p:spTree>
    <p:extLst>
      <p:ext uri="{BB962C8B-B14F-4D97-AF65-F5344CB8AC3E}">
        <p14:creationId xmlns:p14="http://schemas.microsoft.com/office/powerpoint/2010/main" val="26917349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frame.jpg"/>
          <p:cNvPicPr>
            <a:picLocks noChangeAspect="1"/>
          </p:cNvPicPr>
          <p:nvPr/>
        </p:nvPicPr>
        <p:blipFill>
          <a:blip r:embed="rId2"/>
          <a:stretch>
            <a:fillRect/>
          </a:stretch>
        </p:blipFill>
        <p:spPr>
          <a:xfrm>
            <a:off x="13850" y="13850"/>
            <a:ext cx="9144000" cy="6858000"/>
          </a:xfrm>
          <a:prstGeom prst="rect">
            <a:avLst/>
          </a:prstGeom>
        </p:spPr>
      </p:pic>
      <p:sp>
        <p:nvSpPr>
          <p:cNvPr id="2" name="Title 1"/>
          <p:cNvSpPr>
            <a:spLocks noGrp="1"/>
          </p:cNvSpPr>
          <p:nvPr>
            <p:ph type="title"/>
          </p:nvPr>
        </p:nvSpPr>
        <p:spPr/>
        <p:txBody>
          <a:bodyPr>
            <a:normAutofit/>
          </a:bodyPr>
          <a:lstStyle/>
          <a:p>
            <a:r>
              <a:rPr lang="en-GB" sz="4000" dirty="0" smtClean="0">
                <a:latin typeface="Eksja" pitchFamily="18" charset="0"/>
                <a:cs typeface="Eksja"/>
              </a:rPr>
              <a:t>Activities</a:t>
            </a:r>
            <a:endParaRPr lang="en-GB" sz="4000" dirty="0">
              <a:latin typeface="Eksja" pitchFamily="18" charset="0"/>
              <a:cs typeface="Eksja"/>
            </a:endParaRPr>
          </a:p>
        </p:txBody>
      </p:sp>
      <p:sp>
        <p:nvSpPr>
          <p:cNvPr id="4" name="Text Placeholder 3"/>
          <p:cNvSpPr>
            <a:spLocks noGrp="1"/>
          </p:cNvSpPr>
          <p:nvPr>
            <p:ph type="body" sz="quarter" idx="3"/>
          </p:nvPr>
        </p:nvSpPr>
        <p:spPr>
          <a:xfrm>
            <a:off x="457201" y="1535113"/>
            <a:ext cx="8229600" cy="639762"/>
          </a:xfrm>
        </p:spPr>
        <p:txBody>
          <a:bodyPr/>
          <a:lstStyle/>
          <a:p>
            <a:pPr algn="ctr"/>
            <a:r>
              <a:rPr lang="en-GB" dirty="0" smtClean="0"/>
              <a:t>Summative</a:t>
            </a:r>
            <a:endParaRPr lang="en-GB" dirty="0"/>
          </a:p>
        </p:txBody>
      </p:sp>
      <p:sp>
        <p:nvSpPr>
          <p:cNvPr id="5" name="Content Placeholder 4"/>
          <p:cNvSpPr>
            <a:spLocks noGrp="1"/>
          </p:cNvSpPr>
          <p:nvPr>
            <p:ph sz="quarter" idx="4"/>
          </p:nvPr>
        </p:nvSpPr>
        <p:spPr>
          <a:xfrm>
            <a:off x="457201" y="2174875"/>
            <a:ext cx="8229599" cy="3951288"/>
          </a:xfrm>
        </p:spPr>
        <p:txBody>
          <a:bodyPr>
            <a:normAutofit/>
          </a:bodyPr>
          <a:lstStyle/>
          <a:p>
            <a:pPr marL="0" indent="0">
              <a:buNone/>
            </a:pPr>
            <a:r>
              <a:rPr lang="en-GB" sz="1600" dirty="0" smtClean="0">
                <a:latin typeface="Urbano" pitchFamily="34" charset="0"/>
                <a:cs typeface="Arial" pitchFamily="34" charset="0"/>
              </a:rPr>
              <a:t>In this </a:t>
            </a:r>
            <a:r>
              <a:rPr lang="en-GB" sz="1600" dirty="0" smtClean="0">
                <a:latin typeface="Urbano" pitchFamily="34" charset="0"/>
                <a:cs typeface="Arial" pitchFamily="34" charset="0"/>
              </a:rPr>
              <a:t>activities, </a:t>
            </a:r>
            <a:r>
              <a:rPr lang="en-GB" sz="1600" dirty="0" smtClean="0">
                <a:latin typeface="Urbano" pitchFamily="34" charset="0"/>
                <a:cs typeface="Arial" pitchFamily="34" charset="0"/>
              </a:rPr>
              <a:t>students:</a:t>
            </a:r>
          </a:p>
          <a:p>
            <a:r>
              <a:rPr lang="en-GB" sz="1600" dirty="0" smtClean="0">
                <a:latin typeface="Urbano" pitchFamily="34" charset="0"/>
                <a:cs typeface="Arial" pitchFamily="34" charset="0"/>
              </a:rPr>
              <a:t>Identify a </a:t>
            </a:r>
            <a:r>
              <a:rPr lang="en-GB" sz="1600" dirty="0" smtClean="0">
                <a:latin typeface="Urbano" pitchFamily="34" charset="0"/>
                <a:cs typeface="Arial" pitchFamily="34" charset="0"/>
              </a:rPr>
              <a:t>skill </a:t>
            </a:r>
            <a:r>
              <a:rPr lang="en-GB" sz="1600" dirty="0" smtClean="0">
                <a:latin typeface="Urbano" pitchFamily="34" charset="0"/>
                <a:cs typeface="Arial" pitchFamily="34" charset="0"/>
              </a:rPr>
              <a:t>or </a:t>
            </a:r>
            <a:r>
              <a:rPr lang="en-GB" sz="1600" dirty="0" smtClean="0">
                <a:latin typeface="Urbano" pitchFamily="34" charset="0"/>
                <a:cs typeface="Arial" pitchFamily="34" charset="0"/>
              </a:rPr>
              <a:t>skills </a:t>
            </a:r>
            <a:r>
              <a:rPr lang="en-GB" sz="1600" dirty="0" smtClean="0">
                <a:latin typeface="Urbano" pitchFamily="34" charset="0"/>
                <a:cs typeface="Arial" pitchFamily="34" charset="0"/>
              </a:rPr>
              <a:t>they would like to develop</a:t>
            </a:r>
          </a:p>
          <a:p>
            <a:r>
              <a:rPr lang="en-GB" sz="1600" dirty="0" smtClean="0">
                <a:latin typeface="Urbano" pitchFamily="34" charset="0"/>
                <a:cs typeface="Arial" pitchFamily="34" charset="0"/>
              </a:rPr>
              <a:t>Set themselves some short term goals that will help them to achieve their long term employment goal</a:t>
            </a:r>
          </a:p>
          <a:p>
            <a:r>
              <a:rPr lang="en-GB" sz="1600" dirty="0" smtClean="0">
                <a:latin typeface="Urbano" pitchFamily="34" charset="0"/>
                <a:cs typeface="Arial" pitchFamily="34" charset="0"/>
              </a:rPr>
              <a:t>Seek advice from relevant people to help them to identify and refine goals</a:t>
            </a:r>
          </a:p>
          <a:p>
            <a:r>
              <a:rPr lang="en-GB" sz="1600" dirty="0" smtClean="0">
                <a:latin typeface="Urbano" pitchFamily="34" charset="0"/>
                <a:cs typeface="Arial" pitchFamily="34" charset="0"/>
              </a:rPr>
              <a:t>Develop strategies to implement their goals</a:t>
            </a:r>
          </a:p>
          <a:p>
            <a:r>
              <a:rPr lang="en-GB" sz="1600" dirty="0" smtClean="0">
                <a:latin typeface="Urbano" pitchFamily="34" charset="0"/>
                <a:cs typeface="Arial" pitchFamily="34" charset="0"/>
              </a:rPr>
              <a:t>Document their process in trying to achieve their goals</a:t>
            </a:r>
          </a:p>
          <a:p>
            <a:pPr marL="0" indent="0"/>
            <a:endParaRPr lang="en-GB" sz="1600" dirty="0" smtClean="0">
              <a:latin typeface="Urbano" pitchFamily="34" charset="0"/>
              <a:cs typeface="Arial" pitchFamily="34" charset="0"/>
            </a:endParaRPr>
          </a:p>
          <a:p>
            <a:pPr marL="0" indent="0"/>
            <a:endParaRPr lang="en-GB" sz="1600" dirty="0" smtClean="0">
              <a:latin typeface="Urbano" pitchFamily="34" charset="0"/>
              <a:cs typeface="Arial" pitchFamily="34" charset="0"/>
            </a:endParaRPr>
          </a:p>
          <a:p>
            <a:pPr marL="0" indent="0"/>
            <a:endParaRPr lang="en-GB" sz="1600" dirty="0" smtClean="0">
              <a:latin typeface="Urbano" pitchFamily="34" charset="0"/>
              <a:cs typeface="Arial" pitchFamily="34" charset="0"/>
            </a:endParaRPr>
          </a:p>
          <a:p>
            <a:pPr marL="0" indent="0"/>
            <a:endParaRPr lang="en-GB" sz="1600" dirty="0" smtClean="0">
              <a:latin typeface="Urbano" pitchFamily="34" charset="0"/>
              <a:cs typeface="Arial" pitchFamily="34" charset="0"/>
            </a:endParaRPr>
          </a:p>
        </p:txBody>
      </p:sp>
    </p:spTree>
    <p:extLst>
      <p:ext uri="{BB962C8B-B14F-4D97-AF65-F5344CB8AC3E}">
        <p14:creationId xmlns:p14="http://schemas.microsoft.com/office/powerpoint/2010/main" val="37644853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Developing personal and learning goals</a:t>
            </a:r>
            <a:endParaRPr lang="en-GB" sz="2800" dirty="0">
              <a:latin typeface="Eksja" pitchFamily="18" charset="0"/>
              <a:cs typeface="Eksja"/>
            </a:endParaRPr>
          </a:p>
        </p:txBody>
      </p:sp>
      <p:sp>
        <p:nvSpPr>
          <p:cNvPr id="7" name="Content Placeholder 6"/>
          <p:cNvSpPr>
            <a:spLocks noGrp="1"/>
          </p:cNvSpPr>
          <p:nvPr>
            <p:ph sz="half" idx="2"/>
          </p:nvPr>
        </p:nvSpPr>
        <p:spPr>
          <a:xfrm>
            <a:off x="3962401" y="865242"/>
            <a:ext cx="4724400" cy="5581762"/>
          </a:xfrm>
        </p:spPr>
        <p:txBody>
          <a:bodyPr>
            <a:noAutofit/>
          </a:bodyPr>
          <a:lstStyle/>
          <a:p>
            <a:pPr marL="0" indent="0">
              <a:buNone/>
            </a:pPr>
            <a:r>
              <a:rPr lang="en-GB" sz="1450" b="1" dirty="0">
                <a:latin typeface="Urbano" pitchFamily="34" charset="0"/>
                <a:cs typeface="Arial" pitchFamily="34" charset="0"/>
              </a:rPr>
              <a:t>Purpose:</a:t>
            </a:r>
            <a:r>
              <a:rPr lang="en-GB" sz="1450" b="1" dirty="0" smtClean="0">
                <a:latin typeface="Urbano" pitchFamily="34" charset="0"/>
                <a:cs typeface="Arial" pitchFamily="34" charset="0"/>
              </a:rPr>
              <a:t> To demonstrate how to identify a </a:t>
            </a:r>
            <a:r>
              <a:rPr lang="en-GB" sz="1450" b="1" dirty="0" smtClean="0">
                <a:latin typeface="Urbano" pitchFamily="34" charset="0"/>
                <a:cs typeface="Arial" pitchFamily="34" charset="0"/>
              </a:rPr>
              <a:t>skill </a:t>
            </a:r>
            <a:r>
              <a:rPr lang="en-GB" sz="1450" b="1" dirty="0" smtClean="0">
                <a:latin typeface="Urbano" pitchFamily="34" charset="0"/>
                <a:cs typeface="Arial" pitchFamily="34" charset="0"/>
              </a:rPr>
              <a:t>and create goals in response to it.</a:t>
            </a:r>
          </a:p>
          <a:p>
            <a:pPr marL="0" indent="0">
              <a:buNone/>
            </a:pPr>
            <a:endParaRPr lang="en-GB" sz="1450" dirty="0" smtClean="0">
              <a:latin typeface="Urbano" pitchFamily="34" charset="0"/>
              <a:cs typeface="Arial" pitchFamily="34" charset="0"/>
            </a:endParaRPr>
          </a:p>
          <a:p>
            <a:pPr marL="0" indent="0">
              <a:buNone/>
            </a:pPr>
            <a:r>
              <a:rPr lang="en-GB" sz="1450" dirty="0" smtClean="0">
                <a:latin typeface="Urbano" pitchFamily="34" charset="0"/>
                <a:cs typeface="Arial" pitchFamily="34" charset="0"/>
              </a:rPr>
              <a:t>Non-linear format: The presentation takes the viewer through Mike’s journey, choosing to develop </a:t>
            </a:r>
            <a:r>
              <a:rPr lang="en-GB" sz="1450" dirty="0" smtClean="0">
                <a:latin typeface="Urbano" pitchFamily="34" charset="0"/>
                <a:cs typeface="Arial" pitchFamily="34" charset="0"/>
              </a:rPr>
              <a:t>work skills. </a:t>
            </a:r>
            <a:r>
              <a:rPr lang="en-GB" sz="1450" dirty="0" smtClean="0">
                <a:latin typeface="Urbano" pitchFamily="34" charset="0"/>
                <a:cs typeface="Arial" pitchFamily="34" charset="0"/>
              </a:rPr>
              <a:t>If you would like to show students other options (at least one other option would be advised) the grid menu allows the user to look at each of the four remaining capabilities. Teachers might take students through work and one other </a:t>
            </a:r>
            <a:r>
              <a:rPr lang="en-GB" sz="1450" dirty="0" smtClean="0">
                <a:latin typeface="Urbano" pitchFamily="34" charset="0"/>
                <a:cs typeface="Arial" pitchFamily="34" charset="0"/>
              </a:rPr>
              <a:t>skill </a:t>
            </a:r>
            <a:r>
              <a:rPr lang="en-GB" sz="1450" dirty="0" smtClean="0">
                <a:latin typeface="Urbano" pitchFamily="34" charset="0"/>
                <a:cs typeface="Arial" pitchFamily="34" charset="0"/>
              </a:rPr>
              <a:t>(or two other </a:t>
            </a:r>
            <a:r>
              <a:rPr lang="en-GB" sz="1450" dirty="0" smtClean="0">
                <a:latin typeface="Urbano" pitchFamily="34" charset="0"/>
                <a:cs typeface="Arial" pitchFamily="34" charset="0"/>
              </a:rPr>
              <a:t>skills </a:t>
            </a:r>
            <a:r>
              <a:rPr lang="en-GB" sz="1450" dirty="0" smtClean="0">
                <a:latin typeface="Urbano" pitchFamily="34" charset="0"/>
                <a:cs typeface="Arial" pitchFamily="34" charset="0"/>
              </a:rPr>
              <a:t>if you don’t want to cover work) and then allow students to look through the other </a:t>
            </a:r>
            <a:r>
              <a:rPr lang="en-GB" sz="1450" dirty="0" smtClean="0">
                <a:latin typeface="Urbano" pitchFamily="34" charset="0"/>
                <a:cs typeface="Arial" pitchFamily="34" charset="0"/>
              </a:rPr>
              <a:t>skills </a:t>
            </a:r>
            <a:r>
              <a:rPr lang="en-GB" sz="1450" dirty="0" smtClean="0">
                <a:latin typeface="Urbano" pitchFamily="34" charset="0"/>
                <a:cs typeface="Arial" pitchFamily="34" charset="0"/>
              </a:rPr>
              <a:t>of their choice.</a:t>
            </a:r>
          </a:p>
          <a:p>
            <a:pPr marL="0" indent="0">
              <a:buNone/>
            </a:pPr>
            <a:endParaRPr lang="en-GB" sz="1450" dirty="0" smtClean="0">
              <a:latin typeface="Urbano" pitchFamily="34" charset="0"/>
              <a:cs typeface="Arial" pitchFamily="34" charset="0"/>
            </a:endParaRPr>
          </a:p>
          <a:p>
            <a:pPr marL="0" indent="0">
              <a:buNone/>
            </a:pPr>
            <a:r>
              <a:rPr lang="en-GB" sz="1450" dirty="0">
                <a:latin typeface="Urbano" pitchFamily="34" charset="0"/>
                <a:cs typeface="Arial" pitchFamily="34" charset="0"/>
              </a:rPr>
              <a:t>Use</a:t>
            </a:r>
            <a:r>
              <a:rPr lang="en-GB" sz="1450" dirty="0" smtClean="0">
                <a:latin typeface="Urbano" pitchFamily="34" charset="0"/>
                <a:cs typeface="Arial" pitchFamily="34" charset="0"/>
              </a:rPr>
              <a:t>: The presentation models the character Mike identifying some goals in response to each of the five capabilities. His post school goal remains the same, but he is able to develop all of the capabilities in response to this.</a:t>
            </a:r>
          </a:p>
          <a:p>
            <a:pPr marL="0" indent="0">
              <a:buNone/>
            </a:pPr>
            <a:r>
              <a:rPr lang="en-GB" sz="1450" dirty="0" smtClean="0">
                <a:latin typeface="Urbano" pitchFamily="34" charset="0"/>
                <a:cs typeface="Arial" pitchFamily="34" charset="0"/>
              </a:rPr>
              <a:t>Students obviously do not need to do the same and try to develop all of the capabilities. One or more are recommended. The model looks at all the capabilities to help students think of the different ways capabilities can be developed to meet a goal. </a:t>
            </a:r>
          </a:p>
          <a:p>
            <a:pPr marL="0" indent="0">
              <a:buNone/>
            </a:pPr>
            <a:endParaRPr lang="en-GB" sz="1450" dirty="0" smtClean="0">
              <a:latin typeface="Urbano" pitchFamily="34" charset="0"/>
              <a:cs typeface="Arial" pitchFamily="34" charset="0"/>
            </a:endParaRPr>
          </a:p>
        </p:txBody>
      </p:sp>
      <p:pic>
        <p:nvPicPr>
          <p:cNvPr id="3" name="Content Placeholder 2" descr="Page_01.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72" b="-24272"/>
          <a:stretch>
            <a:fillRect/>
          </a:stretch>
        </p:blipFill>
        <p:spPr>
          <a:xfrm>
            <a:off x="457201" y="1600200"/>
            <a:ext cx="3505200" cy="3928195"/>
          </a:xfrm>
        </p:spPr>
      </p:pic>
    </p:spTree>
    <p:extLst>
      <p:ext uri="{BB962C8B-B14F-4D97-AF65-F5344CB8AC3E}">
        <p14:creationId xmlns:p14="http://schemas.microsoft.com/office/powerpoint/2010/main" val="10420098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Developing personal and learning goals (cont.)</a:t>
            </a:r>
            <a:endParaRPr lang="en-GB" sz="2800" dirty="0">
              <a:latin typeface="Eksja" pitchFamily="18" charset="0"/>
              <a:cs typeface="Eksja"/>
            </a:endParaRPr>
          </a:p>
        </p:txBody>
      </p:sp>
      <p:sp>
        <p:nvSpPr>
          <p:cNvPr id="7" name="Content Placeholder 6"/>
          <p:cNvSpPr>
            <a:spLocks noGrp="1"/>
          </p:cNvSpPr>
          <p:nvPr>
            <p:ph sz="half" idx="2"/>
          </p:nvPr>
        </p:nvSpPr>
        <p:spPr>
          <a:xfrm>
            <a:off x="4391891" y="1108364"/>
            <a:ext cx="4294910" cy="5338640"/>
          </a:xfrm>
        </p:spPr>
        <p:txBody>
          <a:bodyPr>
            <a:noAutofit/>
          </a:bodyPr>
          <a:lstStyle/>
          <a:p>
            <a:pPr marL="0" indent="0">
              <a:buNone/>
            </a:pPr>
            <a:r>
              <a:rPr lang="en-GB" sz="1500" b="1" dirty="0">
                <a:latin typeface="Urbano" pitchFamily="34" charset="0"/>
                <a:cs typeface="Arial" pitchFamily="34" charset="0"/>
              </a:rPr>
              <a:t>Purpose:</a:t>
            </a:r>
            <a:r>
              <a:rPr lang="en-GB" sz="1500" b="1" dirty="0" smtClean="0">
                <a:latin typeface="Urbano" pitchFamily="34" charset="0"/>
                <a:cs typeface="Arial" pitchFamily="34" charset="0"/>
              </a:rPr>
              <a:t> To demonstrate how to identify a </a:t>
            </a:r>
            <a:r>
              <a:rPr lang="en-GB" sz="1500" b="1" dirty="0" smtClean="0">
                <a:latin typeface="Urbano" pitchFamily="34" charset="0"/>
                <a:cs typeface="Arial" pitchFamily="34" charset="0"/>
              </a:rPr>
              <a:t>skill </a:t>
            </a:r>
            <a:r>
              <a:rPr lang="en-GB" sz="1500" b="1" dirty="0" smtClean="0">
                <a:latin typeface="Urbano" pitchFamily="34" charset="0"/>
                <a:cs typeface="Arial" pitchFamily="34" charset="0"/>
              </a:rPr>
              <a:t>and create goals in response to it.</a:t>
            </a:r>
          </a:p>
          <a:p>
            <a:pPr marL="0" indent="0">
              <a:buNone/>
            </a:pPr>
            <a:endParaRPr lang="en-GB" sz="1500" dirty="0" smtClean="0">
              <a:latin typeface="Urbano" pitchFamily="34" charset="0"/>
              <a:cs typeface="Arial" pitchFamily="34" charset="0"/>
            </a:endParaRPr>
          </a:p>
          <a:p>
            <a:pPr marL="0" indent="0">
              <a:buNone/>
            </a:pPr>
            <a:endParaRPr lang="en-GB" sz="1500" dirty="0" smtClean="0">
              <a:latin typeface="Urbano" pitchFamily="34" charset="0"/>
              <a:cs typeface="Arial" pitchFamily="34" charset="0"/>
            </a:endParaRPr>
          </a:p>
          <a:p>
            <a:pPr marL="0" indent="0">
              <a:buNone/>
            </a:pPr>
            <a:r>
              <a:rPr lang="en-GB" sz="1500" dirty="0" smtClean="0">
                <a:latin typeface="Urbano" pitchFamily="34" charset="0"/>
                <a:cs typeface="Arial" pitchFamily="34" charset="0"/>
              </a:rPr>
              <a:t>Summative </a:t>
            </a:r>
            <a:r>
              <a:rPr lang="en-GB" sz="1500" dirty="0" smtClean="0">
                <a:latin typeface="Urbano" pitchFamily="34" charset="0"/>
                <a:cs typeface="Arial" pitchFamily="34" charset="0"/>
              </a:rPr>
              <a:t>activity:</a:t>
            </a:r>
            <a:endParaRPr lang="en-GB" sz="1500" dirty="0" smtClean="0">
              <a:latin typeface="Urbano" pitchFamily="34" charset="0"/>
              <a:cs typeface="Arial" pitchFamily="34" charset="0"/>
            </a:endParaRPr>
          </a:p>
          <a:p>
            <a:r>
              <a:rPr lang="en-GB" sz="1500" dirty="0" smtClean="0">
                <a:latin typeface="Urbano" pitchFamily="34" charset="0"/>
                <a:cs typeface="Arial" pitchFamily="34" charset="0"/>
              </a:rPr>
              <a:t>Students can begin brainstorming identifying short term goals and the </a:t>
            </a:r>
            <a:r>
              <a:rPr lang="en-GB" sz="1500" dirty="0" smtClean="0">
                <a:latin typeface="Urbano" pitchFamily="34" charset="0"/>
                <a:cs typeface="Arial" pitchFamily="34" charset="0"/>
              </a:rPr>
              <a:t>skill </a:t>
            </a:r>
            <a:r>
              <a:rPr lang="en-GB" sz="1500" dirty="0" smtClean="0">
                <a:latin typeface="Urbano" pitchFamily="34" charset="0"/>
                <a:cs typeface="Arial" pitchFamily="34" charset="0"/>
              </a:rPr>
              <a:t>or </a:t>
            </a:r>
            <a:r>
              <a:rPr lang="en-GB" sz="1500" dirty="0" smtClean="0">
                <a:latin typeface="Urbano" pitchFamily="34" charset="0"/>
                <a:cs typeface="Arial" pitchFamily="34" charset="0"/>
              </a:rPr>
              <a:t>skills </a:t>
            </a:r>
            <a:r>
              <a:rPr lang="en-GB" sz="1500" dirty="0" smtClean="0">
                <a:latin typeface="Urbano" pitchFamily="34" charset="0"/>
                <a:cs typeface="Arial" pitchFamily="34" charset="0"/>
              </a:rPr>
              <a:t>they could develop</a:t>
            </a:r>
          </a:p>
          <a:p>
            <a:r>
              <a:rPr lang="en-GB" sz="1500" dirty="0" smtClean="0">
                <a:latin typeface="Urbano" pitchFamily="34" charset="0"/>
                <a:cs typeface="Arial" pitchFamily="34" charset="0"/>
              </a:rPr>
              <a:t>They could begin consulting with relevant people, getting advice about the </a:t>
            </a:r>
            <a:r>
              <a:rPr lang="en-GB" sz="1500" dirty="0" smtClean="0">
                <a:latin typeface="Urbano" pitchFamily="34" charset="0"/>
                <a:cs typeface="Arial" pitchFamily="34" charset="0"/>
              </a:rPr>
              <a:t>skill </a:t>
            </a:r>
            <a:r>
              <a:rPr lang="en-GB" sz="1500" dirty="0" smtClean="0">
                <a:latin typeface="Urbano" pitchFamily="34" charset="0"/>
                <a:cs typeface="Arial" pitchFamily="34" charset="0"/>
              </a:rPr>
              <a:t>they might develop and the kinds of short term goals they could set </a:t>
            </a:r>
          </a:p>
        </p:txBody>
      </p:sp>
      <p:pic>
        <p:nvPicPr>
          <p:cNvPr id="3" name="Content Placeholder 2" descr="Page_01.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72" b="-24272"/>
          <a:stretch>
            <a:fillRect/>
          </a:stretch>
        </p:blipFill>
        <p:spPr>
          <a:xfrm>
            <a:off x="457200" y="1600201"/>
            <a:ext cx="3616036" cy="4052406"/>
          </a:xfrm>
        </p:spPr>
      </p:pic>
    </p:spTree>
    <p:extLst>
      <p:ext uri="{BB962C8B-B14F-4D97-AF65-F5344CB8AC3E}">
        <p14:creationId xmlns:p14="http://schemas.microsoft.com/office/powerpoint/2010/main" val="10420098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Identifying SMART goals</a:t>
            </a:r>
            <a:endParaRPr lang="en-GB" sz="2800" dirty="0">
              <a:latin typeface="Eksja" pitchFamily="18" charset="0"/>
              <a:cs typeface="Eksja"/>
            </a:endParaRPr>
          </a:p>
        </p:txBody>
      </p:sp>
      <p:sp>
        <p:nvSpPr>
          <p:cNvPr id="7" name="Content Placeholder 6"/>
          <p:cNvSpPr>
            <a:spLocks noGrp="1"/>
          </p:cNvSpPr>
          <p:nvPr>
            <p:ph sz="half" idx="2"/>
          </p:nvPr>
        </p:nvSpPr>
        <p:spPr>
          <a:xfrm>
            <a:off x="4603569" y="1246908"/>
            <a:ext cx="4083232" cy="5200095"/>
          </a:xfrm>
        </p:spPr>
        <p:txBody>
          <a:bodyPr>
            <a:noAutofit/>
          </a:bodyPr>
          <a:lstStyle/>
          <a:p>
            <a:pPr marL="0" indent="0">
              <a:buNone/>
            </a:pPr>
            <a:r>
              <a:rPr lang="en-GB" sz="1600" b="1" dirty="0">
                <a:latin typeface="Urbano" pitchFamily="34" charset="0"/>
                <a:cs typeface="Arial" pitchFamily="34" charset="0"/>
              </a:rPr>
              <a:t>Purpose:</a:t>
            </a:r>
            <a:r>
              <a:rPr lang="en-GB" sz="1600" b="1" dirty="0" smtClean="0">
                <a:latin typeface="Urbano" pitchFamily="34" charset="0"/>
                <a:cs typeface="Arial" pitchFamily="34" charset="0"/>
              </a:rPr>
              <a:t> To unpack the process of creating a SMART goals</a:t>
            </a:r>
          </a:p>
          <a:p>
            <a:pPr marL="0" indent="0">
              <a:buNone/>
            </a:pPr>
            <a:endParaRPr lang="en-GB" sz="1600" dirty="0" smtClean="0">
              <a:latin typeface="Urbano" pitchFamily="34" charset="0"/>
              <a:cs typeface="Arial" pitchFamily="34" charset="0"/>
            </a:endParaRPr>
          </a:p>
          <a:p>
            <a:pPr marL="0" indent="0">
              <a:buNone/>
            </a:pPr>
            <a:r>
              <a:rPr lang="en-GB" sz="1600" dirty="0">
                <a:latin typeface="Urbano" pitchFamily="34" charset="0"/>
                <a:cs typeface="Arial" pitchFamily="34" charset="0"/>
              </a:rPr>
              <a:t>Use</a:t>
            </a:r>
            <a:r>
              <a:rPr lang="en-GB" sz="1600" dirty="0" smtClean="0">
                <a:latin typeface="Urbano" pitchFamily="34" charset="0"/>
                <a:cs typeface="Arial" pitchFamily="34" charset="0"/>
              </a:rPr>
              <a:t>: The presentation models the difference between vague goals and SMART goals. Each section models what it is to be measureable or achievable and what is not measureable etc.</a:t>
            </a:r>
          </a:p>
          <a:p>
            <a:pPr marL="0" indent="0">
              <a:buNone/>
            </a:pPr>
            <a:endParaRPr lang="en-GB" sz="1600" dirty="0" smtClean="0">
              <a:latin typeface="Urbano" pitchFamily="34" charset="0"/>
              <a:cs typeface="Arial" pitchFamily="34" charset="0"/>
            </a:endParaRPr>
          </a:p>
          <a:p>
            <a:pPr marL="0" indent="0">
              <a:buNone/>
            </a:pPr>
            <a:r>
              <a:rPr lang="en-GB" sz="1600" dirty="0" smtClean="0">
                <a:latin typeface="Urbano" pitchFamily="34" charset="0"/>
                <a:cs typeface="Arial" pitchFamily="34" charset="0"/>
              </a:rPr>
              <a:t>Non-linear format: the SMART process can be looked at in a non-linear fashion, but all sections of the SMART process will need to be covered with students</a:t>
            </a:r>
          </a:p>
        </p:txBody>
      </p:sp>
      <p:pic>
        <p:nvPicPr>
          <p:cNvPr id="3" name="Content Placeholder 2" descr="Page_019.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72" b="-24272"/>
          <a:stretch>
            <a:fillRect/>
          </a:stretch>
        </p:blipFill>
        <p:spPr>
          <a:xfrm>
            <a:off x="457200" y="1600201"/>
            <a:ext cx="3740727" cy="4192144"/>
          </a:xfrm>
        </p:spPr>
      </p:pic>
    </p:spTree>
    <p:extLst>
      <p:ext uri="{BB962C8B-B14F-4D97-AF65-F5344CB8AC3E}">
        <p14:creationId xmlns:p14="http://schemas.microsoft.com/office/powerpoint/2010/main" val="10420098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Identifying SMART goals (cont.)</a:t>
            </a:r>
            <a:endParaRPr lang="en-GB" sz="2800" dirty="0">
              <a:latin typeface="Eksja" pitchFamily="18" charset="0"/>
              <a:cs typeface="Eksja"/>
            </a:endParaRPr>
          </a:p>
        </p:txBody>
      </p:sp>
      <p:sp>
        <p:nvSpPr>
          <p:cNvPr id="7" name="Content Placeholder 6"/>
          <p:cNvSpPr>
            <a:spLocks noGrp="1"/>
          </p:cNvSpPr>
          <p:nvPr>
            <p:ph sz="half" idx="2"/>
          </p:nvPr>
        </p:nvSpPr>
        <p:spPr>
          <a:xfrm>
            <a:off x="4378035" y="1149926"/>
            <a:ext cx="4308765" cy="5297077"/>
          </a:xfrm>
        </p:spPr>
        <p:txBody>
          <a:bodyPr>
            <a:noAutofit/>
          </a:bodyPr>
          <a:lstStyle/>
          <a:p>
            <a:pPr marL="0" indent="0">
              <a:buNone/>
            </a:pPr>
            <a:r>
              <a:rPr lang="en-GB" sz="1600" b="1" dirty="0">
                <a:latin typeface="Urbano" pitchFamily="34" charset="0"/>
                <a:cs typeface="Arial" pitchFamily="34" charset="0"/>
              </a:rPr>
              <a:t>Purpose:</a:t>
            </a:r>
            <a:r>
              <a:rPr lang="en-GB" sz="1600" b="1" dirty="0" smtClean="0">
                <a:latin typeface="Urbano" pitchFamily="34" charset="0"/>
                <a:cs typeface="Arial" pitchFamily="34" charset="0"/>
              </a:rPr>
              <a:t> To unpack the process of creating a SMART goals</a:t>
            </a:r>
          </a:p>
          <a:p>
            <a:pPr marL="0" indent="0">
              <a:buNone/>
            </a:pPr>
            <a:endParaRPr lang="en-GB" sz="1600" dirty="0" smtClean="0">
              <a:latin typeface="Urbano" pitchFamily="34" charset="0"/>
              <a:cs typeface="Arial" pitchFamily="34" charset="0"/>
            </a:endParaRPr>
          </a:p>
          <a:p>
            <a:pPr marL="0" indent="0">
              <a:buNone/>
            </a:pPr>
            <a:endParaRPr lang="en-GB" sz="1600" dirty="0" smtClean="0">
              <a:latin typeface="Urbano" pitchFamily="34" charset="0"/>
              <a:cs typeface="Arial" pitchFamily="34" charset="0"/>
            </a:endParaRPr>
          </a:p>
          <a:p>
            <a:pPr marL="0" indent="0">
              <a:buNone/>
            </a:pPr>
            <a:r>
              <a:rPr lang="en-GB" sz="1600" dirty="0" smtClean="0">
                <a:latin typeface="Urbano" pitchFamily="34" charset="0"/>
                <a:cs typeface="Arial" pitchFamily="34" charset="0"/>
              </a:rPr>
              <a:t>Formative exercises:</a:t>
            </a:r>
          </a:p>
          <a:p>
            <a:r>
              <a:rPr lang="en-GB" sz="1600" dirty="0" smtClean="0">
                <a:latin typeface="Urbano" pitchFamily="34" charset="0"/>
                <a:cs typeface="Arial" pitchFamily="34" charset="0"/>
              </a:rPr>
              <a:t>Class constructed SMART goal on the board</a:t>
            </a:r>
          </a:p>
          <a:p>
            <a:r>
              <a:rPr lang="en-GB" sz="1600" dirty="0" smtClean="0">
                <a:latin typeface="Urbano" pitchFamily="34" charset="0"/>
                <a:cs typeface="Arial" pitchFamily="34" charset="0"/>
              </a:rPr>
              <a:t>Students setting SMART goals for Mike </a:t>
            </a:r>
          </a:p>
          <a:p>
            <a:r>
              <a:rPr lang="en-GB" sz="1600" dirty="0" smtClean="0">
                <a:latin typeface="Urbano" pitchFamily="34" charset="0"/>
                <a:cs typeface="Arial" pitchFamily="34" charset="0"/>
              </a:rPr>
              <a:t>Identifying which example goals are and aren’t SMART goals and discussing why.</a:t>
            </a:r>
          </a:p>
          <a:p>
            <a:pPr marL="0" indent="0">
              <a:buNone/>
            </a:pPr>
            <a:endParaRPr lang="en-GB" sz="1600" dirty="0" smtClean="0">
              <a:latin typeface="Urbano" pitchFamily="34" charset="0"/>
              <a:cs typeface="Arial" pitchFamily="34" charset="0"/>
            </a:endParaRPr>
          </a:p>
          <a:p>
            <a:pPr marL="0" indent="0">
              <a:buNone/>
            </a:pPr>
            <a:endParaRPr lang="en-GB" sz="1600" dirty="0" smtClean="0">
              <a:latin typeface="Urbano" pitchFamily="34" charset="0"/>
              <a:cs typeface="Arial" pitchFamily="34" charset="0"/>
            </a:endParaRPr>
          </a:p>
          <a:p>
            <a:pPr marL="0" indent="0">
              <a:buNone/>
            </a:pPr>
            <a:r>
              <a:rPr lang="en-GB" sz="1600" dirty="0" smtClean="0">
                <a:latin typeface="Urbano" pitchFamily="34" charset="0"/>
                <a:cs typeface="Arial" pitchFamily="34" charset="0"/>
              </a:rPr>
              <a:t>Summative </a:t>
            </a:r>
            <a:r>
              <a:rPr lang="en-GB" sz="1600" dirty="0" smtClean="0">
                <a:latin typeface="Urbano" pitchFamily="34" charset="0"/>
                <a:cs typeface="Arial" pitchFamily="34" charset="0"/>
              </a:rPr>
              <a:t>activity:</a:t>
            </a:r>
            <a:endParaRPr lang="en-GB" sz="1600" dirty="0" smtClean="0">
              <a:latin typeface="Urbano" pitchFamily="34" charset="0"/>
              <a:cs typeface="Arial" pitchFamily="34" charset="0"/>
            </a:endParaRPr>
          </a:p>
          <a:p>
            <a:r>
              <a:rPr lang="en-GB" sz="1600" dirty="0" smtClean="0">
                <a:latin typeface="Urbano" pitchFamily="34" charset="0"/>
                <a:cs typeface="Arial" pitchFamily="34" charset="0"/>
              </a:rPr>
              <a:t>Students rewrite their goals as SMART goals. They don’t really need to discuss why each goal is a SMART goal, but it may be wise for teacher</a:t>
            </a:r>
            <a:r>
              <a:rPr lang="en-GB" sz="1600" dirty="0">
                <a:latin typeface="Urbano" pitchFamily="34" charset="0"/>
                <a:cs typeface="Arial" pitchFamily="34" charset="0"/>
              </a:rPr>
              <a:t>s</a:t>
            </a:r>
            <a:r>
              <a:rPr lang="en-GB" sz="1600" dirty="0" smtClean="0">
                <a:latin typeface="Urbano" pitchFamily="34" charset="0"/>
                <a:cs typeface="Arial" pitchFamily="34" charset="0"/>
              </a:rPr>
              <a:t> to check students work and see if they have understood the concept. </a:t>
            </a:r>
          </a:p>
        </p:txBody>
      </p:sp>
      <p:pic>
        <p:nvPicPr>
          <p:cNvPr id="3" name="Content Placeholder 2" descr="Page_019.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72" b="-24272"/>
          <a:stretch>
            <a:fillRect/>
          </a:stretch>
        </p:blipFill>
        <p:spPr>
          <a:xfrm>
            <a:off x="457200" y="1600201"/>
            <a:ext cx="3740727" cy="4192144"/>
          </a:xfrm>
        </p:spPr>
      </p:pic>
    </p:spTree>
    <p:extLst>
      <p:ext uri="{BB962C8B-B14F-4D97-AF65-F5344CB8AC3E}">
        <p14:creationId xmlns:p14="http://schemas.microsoft.com/office/powerpoint/2010/main" val="10420098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Identifying and refining goals</a:t>
            </a:r>
            <a:endParaRPr lang="en-GB" sz="2800" dirty="0">
              <a:latin typeface="Eksja" pitchFamily="18" charset="0"/>
              <a:cs typeface="Eksja"/>
            </a:endParaRPr>
          </a:p>
        </p:txBody>
      </p:sp>
      <p:sp>
        <p:nvSpPr>
          <p:cNvPr id="7" name="Content Placeholder 6"/>
          <p:cNvSpPr>
            <a:spLocks noGrp="1"/>
          </p:cNvSpPr>
          <p:nvPr>
            <p:ph sz="half" idx="2"/>
          </p:nvPr>
        </p:nvSpPr>
        <p:spPr>
          <a:xfrm>
            <a:off x="4147456" y="865242"/>
            <a:ext cx="4539345" cy="5581762"/>
          </a:xfrm>
        </p:spPr>
        <p:txBody>
          <a:bodyPr>
            <a:noAutofit/>
          </a:bodyPr>
          <a:lstStyle/>
          <a:p>
            <a:pPr marL="0" indent="0">
              <a:buNone/>
            </a:pPr>
            <a:r>
              <a:rPr lang="en-GB" sz="1500" b="1" dirty="0">
                <a:latin typeface="Urbano" pitchFamily="34" charset="0"/>
                <a:cs typeface="Arial" pitchFamily="34" charset="0"/>
              </a:rPr>
              <a:t>Purpose:</a:t>
            </a:r>
            <a:r>
              <a:rPr lang="en-GB" sz="1500" b="1" dirty="0" smtClean="0">
                <a:latin typeface="Urbano" pitchFamily="34" charset="0"/>
                <a:cs typeface="Arial" pitchFamily="34" charset="0"/>
              </a:rPr>
              <a:t> </a:t>
            </a:r>
            <a:r>
              <a:rPr lang="en-GB" sz="1500" b="1" dirty="0">
                <a:solidFill>
                  <a:srgbClr val="000000"/>
                </a:solidFill>
                <a:latin typeface="Urbano" pitchFamily="34" charset="0"/>
                <a:ea typeface="Calibri"/>
                <a:cs typeface="Arial" pitchFamily="34" charset="0"/>
              </a:rPr>
              <a:t>To refine goals in response to feedback and reinforce the need to consult with others to be successful in </a:t>
            </a:r>
            <a:r>
              <a:rPr lang="en-GB" sz="1500" b="1" dirty="0" smtClean="0">
                <a:solidFill>
                  <a:srgbClr val="000000"/>
                </a:solidFill>
                <a:latin typeface="Urbano" pitchFamily="34" charset="0"/>
                <a:ea typeface="Calibri"/>
                <a:cs typeface="Arial" pitchFamily="34" charset="0"/>
              </a:rPr>
              <a:t>PLP.</a:t>
            </a:r>
          </a:p>
          <a:p>
            <a:pPr marL="0" indent="0">
              <a:buNone/>
            </a:pPr>
            <a:endParaRPr lang="en-GB" sz="1500" dirty="0" smtClean="0">
              <a:latin typeface="Urbano" pitchFamily="34" charset="0"/>
              <a:cs typeface="Arial" pitchFamily="34" charset="0"/>
            </a:endParaRPr>
          </a:p>
          <a:p>
            <a:pPr marL="0" indent="0">
              <a:buNone/>
            </a:pPr>
            <a:r>
              <a:rPr lang="en-GB" sz="1500" dirty="0">
                <a:latin typeface="Urbano" pitchFamily="34" charset="0"/>
                <a:cs typeface="Arial" pitchFamily="34" charset="0"/>
              </a:rPr>
              <a:t>Use</a:t>
            </a:r>
            <a:r>
              <a:rPr lang="en-GB" sz="1500" dirty="0" smtClean="0">
                <a:latin typeface="Urbano" pitchFamily="34" charset="0"/>
                <a:cs typeface="Arial" pitchFamily="34" charset="0"/>
              </a:rPr>
              <a:t>: The presentation models the way Mike has identified goals and refined his goals in response to teacher and employer feedback.</a:t>
            </a:r>
          </a:p>
          <a:p>
            <a:pPr marL="0" indent="0">
              <a:buNone/>
            </a:pPr>
            <a:r>
              <a:rPr lang="en-GB" sz="1500" dirty="0" smtClean="0">
                <a:latin typeface="Urbano" pitchFamily="34" charset="0"/>
                <a:cs typeface="Arial" pitchFamily="34" charset="0"/>
              </a:rPr>
              <a:t>This topic meshes well with the next one, effective strategies. It might be worth covering the both of them and then asking students to refine goals and devise strategies with their contacts.</a:t>
            </a:r>
          </a:p>
          <a:p>
            <a:pPr marL="0" indent="0">
              <a:buNone/>
            </a:pPr>
            <a:endParaRPr lang="en-GB" sz="1500" dirty="0" smtClean="0">
              <a:latin typeface="Urbano" pitchFamily="34" charset="0"/>
              <a:cs typeface="Arial" pitchFamily="34" charset="0"/>
            </a:endParaRPr>
          </a:p>
          <a:p>
            <a:pPr marL="0" indent="0">
              <a:buNone/>
            </a:pPr>
            <a:r>
              <a:rPr lang="en-GB" sz="1500" dirty="0" smtClean="0">
                <a:latin typeface="Urbano" pitchFamily="34" charset="0"/>
                <a:cs typeface="Arial" pitchFamily="34" charset="0"/>
              </a:rPr>
              <a:t>Formative exercises:</a:t>
            </a:r>
          </a:p>
          <a:p>
            <a:r>
              <a:rPr lang="en-GB" sz="1500" dirty="0" smtClean="0">
                <a:latin typeface="Urbano" pitchFamily="34" charset="0"/>
                <a:cs typeface="Arial" pitchFamily="34" charset="0"/>
              </a:rPr>
              <a:t>Class collaboratively refines a goal on the board</a:t>
            </a:r>
          </a:p>
          <a:p>
            <a:pPr marL="0" indent="0">
              <a:buNone/>
            </a:pPr>
            <a:endParaRPr lang="en-GB" sz="1500" dirty="0" smtClean="0">
              <a:latin typeface="Urbano" pitchFamily="34" charset="0"/>
              <a:cs typeface="Arial" pitchFamily="34" charset="0"/>
            </a:endParaRPr>
          </a:p>
          <a:p>
            <a:pPr marL="0" indent="0">
              <a:buNone/>
            </a:pPr>
            <a:r>
              <a:rPr lang="en-GB" sz="1500" dirty="0" smtClean="0">
                <a:latin typeface="Urbano" pitchFamily="34" charset="0"/>
                <a:cs typeface="Arial" pitchFamily="34" charset="0"/>
              </a:rPr>
              <a:t>Summative </a:t>
            </a:r>
            <a:r>
              <a:rPr lang="en-GB" sz="1500" dirty="0" smtClean="0">
                <a:latin typeface="Urbano" pitchFamily="34" charset="0"/>
                <a:cs typeface="Arial" pitchFamily="34" charset="0"/>
              </a:rPr>
              <a:t>activity:</a:t>
            </a:r>
            <a:endParaRPr lang="en-GB" sz="1500" dirty="0" smtClean="0">
              <a:latin typeface="Urbano" pitchFamily="34" charset="0"/>
              <a:cs typeface="Arial" pitchFamily="34" charset="0"/>
            </a:endParaRPr>
          </a:p>
          <a:p>
            <a:r>
              <a:rPr lang="en-GB" sz="1500" dirty="0" smtClean="0">
                <a:latin typeface="Urbano" pitchFamily="34" charset="0"/>
                <a:cs typeface="Arial" pitchFamily="34" charset="0"/>
              </a:rPr>
              <a:t>Students can seek advice and record this in some way</a:t>
            </a:r>
          </a:p>
          <a:p>
            <a:r>
              <a:rPr lang="en-GB" sz="1500" dirty="0" smtClean="0">
                <a:latin typeface="Urbano" pitchFamily="34" charset="0"/>
                <a:cs typeface="Arial" pitchFamily="34" charset="0"/>
              </a:rPr>
              <a:t>Students begin to refine and tweak their goals in response to feedback (this may need to be facilitated).</a:t>
            </a:r>
          </a:p>
        </p:txBody>
      </p:sp>
      <p:pic>
        <p:nvPicPr>
          <p:cNvPr id="3" name="Content Placeholder 2" descr="Page_0111.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72" b="-24272"/>
          <a:stretch>
            <a:fillRect/>
          </a:stretch>
        </p:blipFill>
        <p:spPr>
          <a:xfrm>
            <a:off x="457200" y="1600201"/>
            <a:ext cx="3690256" cy="4135582"/>
          </a:xfrm>
        </p:spPr>
      </p:pic>
    </p:spTree>
    <p:extLst>
      <p:ext uri="{BB962C8B-B14F-4D97-AF65-F5344CB8AC3E}">
        <p14:creationId xmlns:p14="http://schemas.microsoft.com/office/powerpoint/2010/main" val="10420098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Developing strategies to achieve your goals</a:t>
            </a:r>
            <a:endParaRPr lang="en-GB" sz="2800" dirty="0">
              <a:latin typeface="Eksja" pitchFamily="18" charset="0"/>
              <a:cs typeface="Eksja"/>
            </a:endParaRPr>
          </a:p>
        </p:txBody>
      </p:sp>
      <p:sp>
        <p:nvSpPr>
          <p:cNvPr id="7" name="Content Placeholder 6"/>
          <p:cNvSpPr>
            <a:spLocks noGrp="1"/>
          </p:cNvSpPr>
          <p:nvPr>
            <p:ph sz="half" idx="2"/>
          </p:nvPr>
        </p:nvSpPr>
        <p:spPr>
          <a:xfrm>
            <a:off x="3837709" y="865242"/>
            <a:ext cx="4849092" cy="5581762"/>
          </a:xfrm>
        </p:spPr>
        <p:txBody>
          <a:bodyPr>
            <a:noAutofit/>
          </a:bodyPr>
          <a:lstStyle/>
          <a:p>
            <a:pPr marL="0" indent="0">
              <a:buNone/>
            </a:pPr>
            <a:r>
              <a:rPr lang="en-GB" sz="1600" b="1" dirty="0">
                <a:latin typeface="Urbano" pitchFamily="34" charset="0"/>
                <a:cs typeface="Arial" pitchFamily="34" charset="0"/>
              </a:rPr>
              <a:t>Purpose:</a:t>
            </a:r>
            <a:r>
              <a:rPr lang="en-GB" sz="1600" b="1" dirty="0" smtClean="0">
                <a:latin typeface="Urbano" pitchFamily="34" charset="0"/>
                <a:cs typeface="Arial" pitchFamily="34" charset="0"/>
              </a:rPr>
              <a:t> To unpack the process of identifying strategies to achieve goals</a:t>
            </a:r>
          </a:p>
          <a:p>
            <a:pPr marL="0" indent="0">
              <a:buNone/>
            </a:pPr>
            <a:endParaRPr lang="en-GB" sz="1600" dirty="0" smtClean="0">
              <a:latin typeface="Urbano" pitchFamily="34" charset="0"/>
              <a:cs typeface="Arial" pitchFamily="34" charset="0"/>
            </a:endParaRPr>
          </a:p>
          <a:p>
            <a:pPr marL="0" indent="0">
              <a:buNone/>
            </a:pPr>
            <a:r>
              <a:rPr lang="en-GB" sz="1600" dirty="0">
                <a:latin typeface="Urbano" pitchFamily="34" charset="0"/>
                <a:cs typeface="Arial" pitchFamily="34" charset="0"/>
              </a:rPr>
              <a:t>Use</a:t>
            </a:r>
            <a:r>
              <a:rPr lang="en-GB" sz="1600" dirty="0" smtClean="0">
                <a:latin typeface="Urbano" pitchFamily="34" charset="0"/>
                <a:cs typeface="Arial" pitchFamily="34" charset="0"/>
              </a:rPr>
              <a:t>: The presentation models the way Mike has identified strategies to achieve his goals in response to teacher and employer feedback.</a:t>
            </a:r>
          </a:p>
          <a:p>
            <a:pPr marL="0" indent="0">
              <a:buNone/>
            </a:pPr>
            <a:r>
              <a:rPr lang="en-GB" sz="1600" dirty="0" smtClean="0">
                <a:latin typeface="Urbano" pitchFamily="34" charset="0"/>
                <a:cs typeface="Arial" pitchFamily="34" charset="0"/>
              </a:rPr>
              <a:t>This topic meshes well with the previous. It might be worth covering the both of them and then asking students to refine goals and devise strategies with their contacts.</a:t>
            </a:r>
          </a:p>
          <a:p>
            <a:pPr marL="0" indent="0">
              <a:buNone/>
            </a:pPr>
            <a:endParaRPr lang="en-GB" sz="1600" dirty="0" smtClean="0">
              <a:latin typeface="Urbano" pitchFamily="34" charset="0"/>
              <a:cs typeface="Arial" pitchFamily="34" charset="0"/>
            </a:endParaRPr>
          </a:p>
          <a:p>
            <a:pPr marL="0" indent="0">
              <a:buNone/>
            </a:pPr>
            <a:r>
              <a:rPr lang="en-GB" sz="1600" dirty="0" smtClean="0">
                <a:latin typeface="Urbano" pitchFamily="34" charset="0"/>
                <a:cs typeface="Arial" pitchFamily="34" charset="0"/>
              </a:rPr>
              <a:t>Formative exercises:</a:t>
            </a:r>
          </a:p>
          <a:p>
            <a:r>
              <a:rPr lang="en-GB" sz="1600" dirty="0" smtClean="0">
                <a:latin typeface="Urbano" pitchFamily="34" charset="0"/>
                <a:cs typeface="Arial" pitchFamily="34" charset="0"/>
              </a:rPr>
              <a:t>Class brainstorms strategies they could use to achieve a model goal</a:t>
            </a:r>
          </a:p>
          <a:p>
            <a:pPr marL="0" indent="0">
              <a:buNone/>
            </a:pPr>
            <a:endParaRPr lang="en-GB" sz="1600" dirty="0" smtClean="0">
              <a:latin typeface="Urbano" pitchFamily="34" charset="0"/>
              <a:cs typeface="Arial" pitchFamily="34" charset="0"/>
            </a:endParaRPr>
          </a:p>
          <a:p>
            <a:pPr marL="0" indent="0">
              <a:buNone/>
            </a:pPr>
            <a:r>
              <a:rPr lang="en-GB" sz="1600" dirty="0" smtClean="0">
                <a:latin typeface="Urbano" pitchFamily="34" charset="0"/>
                <a:cs typeface="Arial" pitchFamily="34" charset="0"/>
              </a:rPr>
              <a:t>Summative </a:t>
            </a:r>
            <a:r>
              <a:rPr lang="en-GB" sz="1600" dirty="0" smtClean="0">
                <a:latin typeface="Urbano" pitchFamily="34" charset="0"/>
                <a:cs typeface="Arial" pitchFamily="34" charset="0"/>
              </a:rPr>
              <a:t>activity:</a:t>
            </a:r>
            <a:endParaRPr lang="en-GB" sz="1600" dirty="0" smtClean="0">
              <a:latin typeface="Urbano" pitchFamily="34" charset="0"/>
              <a:cs typeface="Arial" pitchFamily="34" charset="0"/>
            </a:endParaRPr>
          </a:p>
          <a:p>
            <a:r>
              <a:rPr lang="en-GB" sz="1600" dirty="0" smtClean="0">
                <a:latin typeface="Urbano" pitchFamily="34" charset="0"/>
                <a:cs typeface="Arial" pitchFamily="34" charset="0"/>
              </a:rPr>
              <a:t>Students can seek advice and record this in some way</a:t>
            </a:r>
          </a:p>
          <a:p>
            <a:r>
              <a:rPr lang="en-GB" sz="1600" dirty="0" smtClean="0">
                <a:latin typeface="Urbano" pitchFamily="34" charset="0"/>
                <a:cs typeface="Arial" pitchFamily="34" charset="0"/>
              </a:rPr>
              <a:t>Students develop a range of strategies, then refine the list in terms of which are achievable and useful.</a:t>
            </a:r>
          </a:p>
        </p:txBody>
      </p:sp>
      <p:pic>
        <p:nvPicPr>
          <p:cNvPr id="3" name="Content Placeholder 2" descr="Page_0112.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72" b="-24272"/>
          <a:stretch>
            <a:fillRect/>
          </a:stretch>
        </p:blipFill>
        <p:spPr>
          <a:xfrm>
            <a:off x="457200" y="1600201"/>
            <a:ext cx="3380509" cy="3788456"/>
          </a:xfrm>
        </p:spPr>
      </p:pic>
    </p:spTree>
    <p:extLst>
      <p:ext uri="{BB962C8B-B14F-4D97-AF65-F5344CB8AC3E}">
        <p14:creationId xmlns:p14="http://schemas.microsoft.com/office/powerpoint/2010/main" val="10420098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AU" dirty="0"/>
          </a:p>
        </p:txBody>
      </p:sp>
      <p:pic>
        <p:nvPicPr>
          <p:cNvPr id="7" name="Picture 6" descr="intro3.jpg"/>
          <p:cNvPicPr>
            <a:picLocks noChangeAspect="1"/>
          </p:cNvPicPr>
          <p:nvPr/>
        </p:nvPicPr>
        <p:blipFill>
          <a:blip r:embed="rId2"/>
          <a:stretch>
            <a:fillRect/>
          </a:stretch>
        </p:blipFill>
        <p:spPr>
          <a:xfrm>
            <a:off x="0" y="0"/>
            <a:ext cx="9144000" cy="6858000"/>
          </a:xfrm>
          <a:prstGeom prst="rect">
            <a:avLst/>
          </a:prstGeom>
        </p:spPr>
      </p:pic>
      <p:sp>
        <p:nvSpPr>
          <p:cNvPr id="5" name="Text Placeholder 5"/>
          <p:cNvSpPr txBox="1">
            <a:spLocks/>
          </p:cNvSpPr>
          <p:nvPr/>
        </p:nvSpPr>
        <p:spPr>
          <a:xfrm>
            <a:off x="722313" y="4915688"/>
            <a:ext cx="7772400" cy="1500187"/>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2800" b="0" i="0" u="none" strike="noStrike" kern="1200" cap="none" spc="0" normalizeH="0" baseline="0" noProof="0" dirty="0" smtClean="0">
                <a:ln>
                  <a:noFill/>
                </a:ln>
                <a:solidFill>
                  <a:schemeClr val="tx1"/>
                </a:solidFill>
                <a:effectLst/>
                <a:uLnTx/>
                <a:uFillTx/>
                <a:latin typeface="Eksja" pitchFamily="18" charset="0"/>
                <a:cs typeface="Eksja"/>
              </a:rPr>
              <a:t>Activity</a:t>
            </a:r>
            <a:endParaRPr kumimoji="0" lang="en-GB" sz="2800" b="0" i="0" u="none" strike="noStrike" kern="1200" cap="none" spc="0" normalizeH="0" baseline="0" noProof="0" dirty="0">
              <a:ln>
                <a:noFill/>
              </a:ln>
              <a:solidFill>
                <a:schemeClr val="tx1"/>
              </a:solidFill>
              <a:effectLst/>
              <a:uLnTx/>
              <a:uFillTx/>
              <a:latin typeface="Eksja" pitchFamily="18" charset="0"/>
              <a:cs typeface="Eksja"/>
            </a:endParaRPr>
          </a:p>
        </p:txBody>
      </p:sp>
    </p:spTree>
    <p:extLst>
      <p:ext uri="{BB962C8B-B14F-4D97-AF65-F5344CB8AC3E}">
        <p14:creationId xmlns:p14="http://schemas.microsoft.com/office/powerpoint/2010/main" val="3736979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GB" dirty="0" smtClean="0">
                <a:latin typeface="Eksja" pitchFamily="18" charset="0"/>
                <a:cs typeface="Eksja"/>
              </a:rPr>
              <a:t>Features</a:t>
            </a:r>
            <a:endParaRPr lang="en-GB" dirty="0">
              <a:latin typeface="Eksja" pitchFamily="18" charset="0"/>
              <a:cs typeface="Eksja"/>
            </a:endParaRPr>
          </a:p>
        </p:txBody>
      </p:sp>
      <p:sp>
        <p:nvSpPr>
          <p:cNvPr id="3" name="Content Placeholder 2"/>
          <p:cNvSpPr>
            <a:spLocks noGrp="1"/>
          </p:cNvSpPr>
          <p:nvPr>
            <p:ph sz="half" idx="1"/>
          </p:nvPr>
        </p:nvSpPr>
        <p:spPr>
          <a:xfrm>
            <a:off x="457200" y="1600200"/>
            <a:ext cx="4191000" cy="4525963"/>
          </a:xfrm>
        </p:spPr>
        <p:txBody>
          <a:bodyPr>
            <a:noAutofit/>
          </a:bodyPr>
          <a:lstStyle/>
          <a:p>
            <a:pPr marL="0" indent="0">
              <a:buNone/>
            </a:pPr>
            <a:r>
              <a:rPr lang="en-GB" sz="1800" b="1" dirty="0" smtClean="0">
                <a:latin typeface="Urbano" pitchFamily="34" charset="0"/>
                <a:cs typeface="Arial" pitchFamily="34" charset="0"/>
              </a:rPr>
              <a:t>Multimodal activity formats</a:t>
            </a:r>
          </a:p>
          <a:p>
            <a:pPr marL="0" indent="0">
              <a:buNone/>
            </a:pPr>
            <a:r>
              <a:rPr lang="en-GB" sz="1800" dirty="0">
                <a:latin typeface="Urbano" pitchFamily="34" charset="0"/>
                <a:cs typeface="Arial" pitchFamily="34" charset="0"/>
              </a:rPr>
              <a:t>M</a:t>
            </a:r>
            <a:r>
              <a:rPr lang="en-GB" sz="1800" dirty="0" smtClean="0">
                <a:latin typeface="Urbano" pitchFamily="34" charset="0"/>
                <a:cs typeface="Arial" pitchFamily="34" charset="0"/>
              </a:rPr>
              <a:t>aterials support students to demonstrate learning in a multimodal format by providing:</a:t>
            </a:r>
          </a:p>
          <a:p>
            <a:r>
              <a:rPr lang="en-GB" sz="1800" dirty="0" smtClean="0">
                <a:latin typeface="Urbano" pitchFamily="34" charset="0"/>
                <a:cs typeface="Arial" pitchFamily="34" charset="0"/>
              </a:rPr>
              <a:t>Tutorials showing teachers and students how to record audio, edit video, annotate PDFs</a:t>
            </a:r>
            <a:r>
              <a:rPr lang="en-GB" sz="1800" dirty="0">
                <a:latin typeface="Urbano" pitchFamily="34" charset="0"/>
                <a:cs typeface="Arial" pitchFamily="34" charset="0"/>
              </a:rPr>
              <a:t> </a:t>
            </a:r>
            <a:r>
              <a:rPr lang="en-GB" sz="1800" dirty="0" smtClean="0">
                <a:latin typeface="Urbano" pitchFamily="34" charset="0"/>
                <a:cs typeface="Arial" pitchFamily="34" charset="0"/>
              </a:rPr>
              <a:t>and create photo stories. </a:t>
            </a:r>
          </a:p>
          <a:p>
            <a:r>
              <a:rPr lang="en-GB" sz="1800" dirty="0" smtClean="0">
                <a:latin typeface="Urbano" pitchFamily="34" charset="0"/>
                <a:cs typeface="Arial" pitchFamily="34" charset="0"/>
              </a:rPr>
              <a:t>Sample activity items in several formats, particularly in the Developing Goals section, giving teachers samples to unpack for students.</a:t>
            </a:r>
          </a:p>
          <a:p>
            <a:r>
              <a:rPr lang="en-GB" sz="1800" dirty="0" smtClean="0">
                <a:latin typeface="Urbano" pitchFamily="34" charset="0"/>
                <a:cs typeface="Arial" pitchFamily="34" charset="0"/>
              </a:rPr>
              <a:t>Activities are written to allow students to use multimodal or written formats.</a:t>
            </a:r>
          </a:p>
        </p:txBody>
      </p:sp>
      <p:pic>
        <p:nvPicPr>
          <p:cNvPr id="5" name="Content Placeholder 4" descr="Page_33.jpg"/>
          <p:cNvPicPr>
            <a:picLocks noGrp="1" noChangeAspect="1"/>
          </p:cNvPicPr>
          <p:nvPr>
            <p:ph sz="half" idx="2"/>
          </p:nvPr>
        </p:nvPicPr>
        <p:blipFill>
          <a:blip r:embed="rId3" cstate="email">
            <a:extLst>
              <a:ext uri="{28A0092B-C50C-407E-A947-70E740481C1C}">
                <a14:useLocalDpi xmlns:a14="http://schemas.microsoft.com/office/drawing/2010/main"/>
              </a:ext>
            </a:extLst>
          </a:blip>
          <a:srcRect t="-24272" b="-24272"/>
          <a:stretch>
            <a:fillRect/>
          </a:stretch>
        </p:blipFill>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9879" y="2355009"/>
            <a:ext cx="3996921" cy="3016343"/>
          </a:xfrm>
          <a:prstGeom prst="rect">
            <a:avLst/>
          </a:prstGeom>
        </p:spPr>
      </p:pic>
    </p:spTree>
    <p:extLst>
      <p:ext uri="{BB962C8B-B14F-4D97-AF65-F5344CB8AC3E}">
        <p14:creationId xmlns:p14="http://schemas.microsoft.com/office/powerpoint/2010/main" val="20655781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Achieving your goals</a:t>
            </a:r>
            <a:endParaRPr lang="en-GB" sz="2800" dirty="0">
              <a:latin typeface="Eksja" pitchFamily="18" charset="0"/>
              <a:cs typeface="Eksja"/>
            </a:endParaRPr>
          </a:p>
        </p:txBody>
      </p:sp>
      <p:sp>
        <p:nvSpPr>
          <p:cNvPr id="7" name="Content Placeholder 6"/>
          <p:cNvSpPr>
            <a:spLocks noGrp="1"/>
          </p:cNvSpPr>
          <p:nvPr>
            <p:ph sz="half" idx="2"/>
          </p:nvPr>
        </p:nvSpPr>
        <p:spPr>
          <a:xfrm>
            <a:off x="3782292" y="865242"/>
            <a:ext cx="4904510" cy="5581762"/>
          </a:xfrm>
        </p:spPr>
        <p:txBody>
          <a:bodyPr>
            <a:noAutofit/>
          </a:bodyPr>
          <a:lstStyle/>
          <a:p>
            <a:pPr marL="0" indent="0">
              <a:buNone/>
            </a:pPr>
            <a:r>
              <a:rPr lang="en-GB" sz="1600" b="1" dirty="0">
                <a:latin typeface="Urbano" pitchFamily="34" charset="0"/>
                <a:cs typeface="Arial" pitchFamily="34" charset="0"/>
              </a:rPr>
              <a:t>Purpose:</a:t>
            </a:r>
            <a:r>
              <a:rPr lang="en-GB" sz="1600" b="1" dirty="0" smtClean="0">
                <a:latin typeface="Urbano" pitchFamily="34" charset="0"/>
                <a:cs typeface="Arial" pitchFamily="34" charset="0"/>
              </a:rPr>
              <a:t> To model the ways students can record their process in trying to implement goals</a:t>
            </a:r>
          </a:p>
          <a:p>
            <a:pPr marL="0" indent="0">
              <a:buNone/>
            </a:pPr>
            <a:endParaRPr lang="en-GB" sz="1600" dirty="0" smtClean="0">
              <a:latin typeface="Urbano" pitchFamily="34" charset="0"/>
              <a:cs typeface="Arial" pitchFamily="34" charset="0"/>
            </a:endParaRPr>
          </a:p>
          <a:p>
            <a:pPr marL="0" indent="0">
              <a:buNone/>
            </a:pPr>
            <a:r>
              <a:rPr lang="en-GB" sz="1600" dirty="0" smtClean="0">
                <a:latin typeface="Urbano" pitchFamily="34" charset="0"/>
                <a:cs typeface="Arial" pitchFamily="34" charset="0"/>
              </a:rPr>
              <a:t>Non-linear format: Students and teachers can access the different formats through the grid menu. There will be formats in this presentation that teachers will not want students to use due to resources limitations etc, these parts of the presentation can be avoided. </a:t>
            </a:r>
          </a:p>
          <a:p>
            <a:pPr marL="0" indent="0">
              <a:buNone/>
            </a:pPr>
            <a:endParaRPr lang="en-GB" sz="1600" dirty="0" smtClean="0">
              <a:latin typeface="Urbano" pitchFamily="34" charset="0"/>
              <a:cs typeface="Arial" pitchFamily="34" charset="0"/>
            </a:endParaRPr>
          </a:p>
          <a:p>
            <a:pPr marL="0" indent="0">
              <a:buNone/>
            </a:pPr>
            <a:r>
              <a:rPr lang="en-GB" sz="1600" dirty="0">
                <a:latin typeface="Urbano" pitchFamily="34" charset="0"/>
                <a:cs typeface="Arial" pitchFamily="34" charset="0"/>
              </a:rPr>
              <a:t>Use</a:t>
            </a:r>
            <a:r>
              <a:rPr lang="en-GB" sz="1600" dirty="0" smtClean="0">
                <a:latin typeface="Urbano" pitchFamily="34" charset="0"/>
                <a:cs typeface="Arial" pitchFamily="34" charset="0"/>
              </a:rPr>
              <a:t>: The presentation shows a wide range of the ways the same content (Mike trying to implement his goals) can be presented using multimodal </a:t>
            </a:r>
            <a:r>
              <a:rPr lang="en-GB" sz="1600" dirty="0" smtClean="0">
                <a:latin typeface="Urbano" pitchFamily="34" charset="0"/>
                <a:cs typeface="Arial" pitchFamily="34" charset="0"/>
              </a:rPr>
              <a:t>activity </a:t>
            </a:r>
            <a:r>
              <a:rPr lang="en-GB" sz="1600" dirty="0" smtClean="0">
                <a:latin typeface="Urbano" pitchFamily="34" charset="0"/>
                <a:cs typeface="Arial" pitchFamily="34" charset="0"/>
              </a:rPr>
              <a:t>formats. Tutorials have been included to help teachers and students develop skills in using different multimodal formats.</a:t>
            </a:r>
          </a:p>
          <a:p>
            <a:pPr marL="0" indent="0">
              <a:buNone/>
            </a:pPr>
            <a:endParaRPr lang="en-GB" sz="1600" dirty="0" smtClean="0">
              <a:latin typeface="Urbano" pitchFamily="34" charset="0"/>
              <a:cs typeface="Arial" pitchFamily="34" charset="0"/>
            </a:endParaRPr>
          </a:p>
          <a:p>
            <a:pPr marL="0" indent="0">
              <a:buNone/>
            </a:pPr>
            <a:r>
              <a:rPr lang="en-GB" sz="1600" dirty="0" smtClean="0">
                <a:latin typeface="Urbano" pitchFamily="34" charset="0"/>
                <a:cs typeface="Arial" pitchFamily="34" charset="0"/>
              </a:rPr>
              <a:t>Summative </a:t>
            </a:r>
            <a:r>
              <a:rPr lang="en-GB" sz="1600" dirty="0" smtClean="0">
                <a:latin typeface="Urbano" pitchFamily="34" charset="0"/>
                <a:cs typeface="Arial" pitchFamily="34" charset="0"/>
              </a:rPr>
              <a:t>activity:</a:t>
            </a:r>
            <a:endParaRPr lang="en-GB" sz="1600" dirty="0" smtClean="0">
              <a:latin typeface="Urbano" pitchFamily="34" charset="0"/>
              <a:cs typeface="Arial" pitchFamily="34" charset="0"/>
            </a:endParaRPr>
          </a:p>
          <a:p>
            <a:r>
              <a:rPr lang="en-GB" sz="1600" dirty="0" smtClean="0">
                <a:latin typeface="Urbano" pitchFamily="34" charset="0"/>
                <a:cs typeface="Arial" pitchFamily="34" charset="0"/>
              </a:rPr>
              <a:t>Students implement their strategies and try to achieve their goals. They record their progress with some form of annotation or explanation of what they did</a:t>
            </a:r>
          </a:p>
        </p:txBody>
      </p:sp>
      <p:pic>
        <p:nvPicPr>
          <p:cNvPr id="3" name="Content Placeholder 2" descr="Page_01231.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72" b="-24272"/>
          <a:stretch>
            <a:fillRect/>
          </a:stretch>
        </p:blipFill>
        <p:spPr>
          <a:xfrm>
            <a:off x="457200" y="1600201"/>
            <a:ext cx="3103418" cy="3477926"/>
          </a:xfrm>
        </p:spPr>
      </p:pic>
    </p:spTree>
    <p:extLst>
      <p:ext uri="{BB962C8B-B14F-4D97-AF65-F5344CB8AC3E}">
        <p14:creationId xmlns:p14="http://schemas.microsoft.com/office/powerpoint/2010/main" val="10420098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ro4.jpg"/>
          <p:cNvPicPr>
            <a:picLocks noChangeAspect="1"/>
          </p:cNvPicPr>
          <p:nvPr/>
        </p:nvPicPr>
        <p:blipFill>
          <a:blip r:embed="rId2"/>
          <a:stretch>
            <a:fillRect/>
          </a:stretch>
        </p:blipFill>
        <p:spPr>
          <a:xfrm>
            <a:off x="0" y="0"/>
            <a:ext cx="9144000" cy="6858000"/>
          </a:xfrm>
          <a:prstGeom prst="rect">
            <a:avLst/>
          </a:prstGeom>
        </p:spPr>
      </p:pic>
      <p:sp>
        <p:nvSpPr>
          <p:cNvPr id="5" name="Title 4"/>
          <p:cNvSpPr>
            <a:spLocks noGrp="1"/>
          </p:cNvSpPr>
          <p:nvPr>
            <p:ph type="title"/>
          </p:nvPr>
        </p:nvSpPr>
        <p:spPr>
          <a:xfrm>
            <a:off x="722313" y="5349040"/>
            <a:ext cx="7772400" cy="1362075"/>
          </a:xfrm>
        </p:spPr>
        <p:txBody>
          <a:bodyPr/>
          <a:lstStyle/>
          <a:p>
            <a:r>
              <a:rPr lang="en-GB" dirty="0" smtClean="0"/>
              <a:t>Reflection and evaluation</a:t>
            </a:r>
            <a:endParaRPr lang="en-GB" dirty="0"/>
          </a:p>
        </p:txBody>
      </p:sp>
    </p:spTree>
    <p:extLst>
      <p:ext uri="{BB962C8B-B14F-4D97-AF65-F5344CB8AC3E}">
        <p14:creationId xmlns:p14="http://schemas.microsoft.com/office/powerpoint/2010/main" val="26917349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frame.jpg"/>
          <p:cNvPicPr>
            <a:picLocks noChangeAspect="1"/>
          </p:cNvPicPr>
          <p:nvPr/>
        </p:nvPicPr>
        <p:blipFill>
          <a:blip r:embed="rId2"/>
          <a:stretch>
            <a:fillRect/>
          </a:stretch>
        </p:blipFill>
        <p:spPr>
          <a:xfrm>
            <a:off x="13850" y="13850"/>
            <a:ext cx="9144000" cy="6858000"/>
          </a:xfrm>
          <a:prstGeom prst="rect">
            <a:avLst/>
          </a:prstGeom>
        </p:spPr>
      </p:pic>
      <p:sp>
        <p:nvSpPr>
          <p:cNvPr id="2" name="Title 1"/>
          <p:cNvSpPr>
            <a:spLocks noGrp="1"/>
          </p:cNvSpPr>
          <p:nvPr>
            <p:ph type="title"/>
          </p:nvPr>
        </p:nvSpPr>
        <p:spPr/>
        <p:txBody>
          <a:bodyPr>
            <a:normAutofit/>
          </a:bodyPr>
          <a:lstStyle/>
          <a:p>
            <a:r>
              <a:rPr lang="en-GB" sz="4000" dirty="0" smtClean="0">
                <a:latin typeface="Eksja" pitchFamily="18" charset="0"/>
                <a:cs typeface="Eksja"/>
              </a:rPr>
              <a:t>Activity</a:t>
            </a:r>
            <a:endParaRPr lang="en-GB" sz="4000" dirty="0">
              <a:latin typeface="Eksja" pitchFamily="18" charset="0"/>
              <a:cs typeface="Eksja"/>
            </a:endParaRPr>
          </a:p>
        </p:txBody>
      </p:sp>
      <p:sp>
        <p:nvSpPr>
          <p:cNvPr id="4" name="Text Placeholder 3"/>
          <p:cNvSpPr>
            <a:spLocks noGrp="1"/>
          </p:cNvSpPr>
          <p:nvPr>
            <p:ph type="body" sz="quarter" idx="3"/>
          </p:nvPr>
        </p:nvSpPr>
        <p:spPr>
          <a:xfrm>
            <a:off x="457201" y="1535113"/>
            <a:ext cx="8229600" cy="639762"/>
          </a:xfrm>
        </p:spPr>
        <p:txBody>
          <a:bodyPr/>
          <a:lstStyle/>
          <a:p>
            <a:pPr algn="ctr"/>
            <a:r>
              <a:rPr lang="en-GB" dirty="0" smtClean="0"/>
              <a:t>Summative</a:t>
            </a:r>
            <a:endParaRPr lang="en-GB" dirty="0"/>
          </a:p>
        </p:txBody>
      </p:sp>
      <p:sp>
        <p:nvSpPr>
          <p:cNvPr id="5" name="Content Placeholder 4"/>
          <p:cNvSpPr>
            <a:spLocks noGrp="1"/>
          </p:cNvSpPr>
          <p:nvPr>
            <p:ph sz="quarter" idx="4"/>
          </p:nvPr>
        </p:nvSpPr>
        <p:spPr>
          <a:xfrm>
            <a:off x="457201" y="2174875"/>
            <a:ext cx="8229599" cy="3951288"/>
          </a:xfrm>
        </p:spPr>
        <p:txBody>
          <a:bodyPr>
            <a:normAutofit/>
          </a:bodyPr>
          <a:lstStyle/>
          <a:p>
            <a:pPr marL="0" indent="0">
              <a:buNone/>
            </a:pPr>
            <a:r>
              <a:rPr lang="en-GB" sz="1600" dirty="0" smtClean="0">
                <a:latin typeface="Urbano" pitchFamily="34" charset="0"/>
                <a:cs typeface="Arial" pitchFamily="34" charset="0"/>
              </a:rPr>
              <a:t>In this </a:t>
            </a:r>
            <a:r>
              <a:rPr lang="en-GB" sz="1600" dirty="0" smtClean="0">
                <a:latin typeface="Urbano" pitchFamily="34" charset="0"/>
                <a:cs typeface="Arial" pitchFamily="34" charset="0"/>
              </a:rPr>
              <a:t>activity, </a:t>
            </a:r>
            <a:r>
              <a:rPr lang="en-GB" sz="1600" dirty="0" smtClean="0">
                <a:latin typeface="Urbano" pitchFamily="34" charset="0"/>
                <a:cs typeface="Arial" pitchFamily="34" charset="0"/>
              </a:rPr>
              <a:t>students reflect on:</a:t>
            </a:r>
          </a:p>
          <a:p>
            <a:r>
              <a:rPr lang="en-GB" sz="1600" dirty="0" smtClean="0">
                <a:latin typeface="Urbano" pitchFamily="34" charset="0"/>
                <a:cs typeface="Arial" pitchFamily="34" charset="0"/>
              </a:rPr>
              <a:t>The success of their attempt to achieve their goals</a:t>
            </a:r>
          </a:p>
          <a:p>
            <a:r>
              <a:rPr lang="en-GB" sz="1600" dirty="0" smtClean="0">
                <a:latin typeface="Urbano" pitchFamily="34" charset="0"/>
                <a:cs typeface="Arial" pitchFamily="34" charset="0"/>
              </a:rPr>
              <a:t>The usefulness of the strategies they used</a:t>
            </a:r>
          </a:p>
          <a:p>
            <a:r>
              <a:rPr lang="en-GB" sz="1600" dirty="0" smtClean="0">
                <a:latin typeface="Urbano" pitchFamily="34" charset="0"/>
                <a:cs typeface="Arial" pitchFamily="34" charset="0"/>
              </a:rPr>
              <a:t>How they chose to develop the selected capabilities and if this helped them to achieve their goals</a:t>
            </a:r>
            <a:br>
              <a:rPr lang="en-GB" sz="1600" dirty="0" smtClean="0">
                <a:latin typeface="Urbano" pitchFamily="34" charset="0"/>
                <a:cs typeface="Arial" pitchFamily="34" charset="0"/>
              </a:rPr>
            </a:br>
            <a:endParaRPr lang="en-GB" sz="1600" dirty="0" smtClean="0">
              <a:latin typeface="Urbano" pitchFamily="34" charset="0"/>
              <a:cs typeface="Arial" pitchFamily="34" charset="0"/>
            </a:endParaRPr>
          </a:p>
          <a:p>
            <a:pPr marL="0" indent="0"/>
            <a:endParaRPr lang="en-GB" sz="1600" dirty="0" smtClean="0">
              <a:latin typeface="Urbano" pitchFamily="34" charset="0"/>
              <a:cs typeface="Arial" pitchFamily="34" charset="0"/>
            </a:endParaRPr>
          </a:p>
          <a:p>
            <a:pPr marL="0" indent="0"/>
            <a:endParaRPr lang="en-GB" sz="1600" dirty="0" smtClean="0">
              <a:latin typeface="Urbano" pitchFamily="34" charset="0"/>
              <a:cs typeface="Arial" pitchFamily="34" charset="0"/>
            </a:endParaRPr>
          </a:p>
          <a:p>
            <a:pPr marL="0" indent="0"/>
            <a:endParaRPr lang="en-GB" sz="1600" dirty="0" smtClean="0">
              <a:latin typeface="Urbano" pitchFamily="34" charset="0"/>
              <a:cs typeface="Arial" pitchFamily="34" charset="0"/>
            </a:endParaRPr>
          </a:p>
          <a:p>
            <a:pPr marL="0" indent="0"/>
            <a:endParaRPr lang="en-GB" sz="1600" dirty="0" smtClean="0">
              <a:latin typeface="Urbano" pitchFamily="34" charset="0"/>
              <a:cs typeface="Arial" pitchFamily="34" charset="0"/>
            </a:endParaRPr>
          </a:p>
          <a:p>
            <a:pPr marL="0" indent="0"/>
            <a:endParaRPr lang="en-GB" sz="1600" dirty="0" smtClean="0">
              <a:latin typeface="Urbano" pitchFamily="34" charset="0"/>
              <a:cs typeface="Arial" pitchFamily="34" charset="0"/>
            </a:endParaRPr>
          </a:p>
          <a:p>
            <a:pPr marL="0" indent="0"/>
            <a:endParaRPr lang="en-GB" sz="1600" dirty="0" smtClean="0">
              <a:latin typeface="Urbano" pitchFamily="34" charset="0"/>
              <a:cs typeface="Arial" pitchFamily="34" charset="0"/>
            </a:endParaRPr>
          </a:p>
        </p:txBody>
      </p:sp>
    </p:spTree>
    <p:extLst>
      <p:ext uri="{BB962C8B-B14F-4D97-AF65-F5344CB8AC3E}">
        <p14:creationId xmlns:p14="http://schemas.microsoft.com/office/powerpoint/2010/main" val="37644853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What is a reflection?</a:t>
            </a:r>
            <a:endParaRPr lang="en-GB" sz="2800" dirty="0">
              <a:latin typeface="Eksja" pitchFamily="18" charset="0"/>
              <a:cs typeface="Eksja"/>
            </a:endParaRPr>
          </a:p>
        </p:txBody>
      </p:sp>
      <p:sp>
        <p:nvSpPr>
          <p:cNvPr id="7" name="Content Placeholder 6"/>
          <p:cNvSpPr>
            <a:spLocks noGrp="1"/>
          </p:cNvSpPr>
          <p:nvPr>
            <p:ph sz="half" idx="2"/>
          </p:nvPr>
        </p:nvSpPr>
        <p:spPr>
          <a:xfrm>
            <a:off x="4603569" y="1343890"/>
            <a:ext cx="4083232" cy="5103113"/>
          </a:xfrm>
        </p:spPr>
        <p:txBody>
          <a:bodyPr>
            <a:noAutofit/>
          </a:bodyPr>
          <a:lstStyle/>
          <a:p>
            <a:pPr marL="0" indent="0">
              <a:buNone/>
            </a:pPr>
            <a:r>
              <a:rPr lang="en-GB" sz="1600" b="1" dirty="0">
                <a:latin typeface="Urbano" pitchFamily="34" charset="0"/>
                <a:cs typeface="Arial" pitchFamily="34" charset="0"/>
              </a:rPr>
              <a:t>Purpose:</a:t>
            </a:r>
            <a:r>
              <a:rPr lang="en-GB" sz="1600" b="1" dirty="0" smtClean="0">
                <a:latin typeface="Urbano" pitchFamily="34" charset="0"/>
                <a:cs typeface="Arial" pitchFamily="34" charset="0"/>
              </a:rPr>
              <a:t> To provide examples of the kinds of language and content in a reflection</a:t>
            </a:r>
          </a:p>
          <a:p>
            <a:pPr marL="0" indent="0">
              <a:buNone/>
            </a:pPr>
            <a:endParaRPr lang="en-GB" sz="1600" dirty="0" smtClean="0">
              <a:latin typeface="Urbano" pitchFamily="34" charset="0"/>
              <a:cs typeface="Arial" pitchFamily="34" charset="0"/>
            </a:endParaRPr>
          </a:p>
          <a:p>
            <a:pPr marL="0" indent="0">
              <a:buNone/>
            </a:pPr>
            <a:r>
              <a:rPr lang="en-GB" sz="1600" dirty="0">
                <a:latin typeface="Urbano" pitchFamily="34" charset="0"/>
                <a:cs typeface="Arial" pitchFamily="34" charset="0"/>
              </a:rPr>
              <a:t>Use</a:t>
            </a:r>
            <a:r>
              <a:rPr lang="en-GB" sz="1600" dirty="0" smtClean="0">
                <a:latin typeface="Urbano" pitchFamily="34" charset="0"/>
                <a:cs typeface="Arial" pitchFamily="34" charset="0"/>
              </a:rPr>
              <a:t>: The presentation compares a recount and a reflection text that describes the same event. Some unpacking of how the language and content differs is covered. This will require further unpacking and modelling by teachers.</a:t>
            </a:r>
          </a:p>
          <a:p>
            <a:pPr marL="0" indent="0">
              <a:buNone/>
            </a:pPr>
            <a:endParaRPr lang="en-GB" sz="1600" dirty="0" smtClean="0">
              <a:latin typeface="Urbano" pitchFamily="34" charset="0"/>
              <a:cs typeface="Arial" pitchFamily="34" charset="0"/>
            </a:endParaRPr>
          </a:p>
          <a:p>
            <a:pPr marL="0" indent="0">
              <a:buNone/>
            </a:pPr>
            <a:r>
              <a:rPr lang="en-GB" sz="1600" dirty="0" smtClean="0">
                <a:latin typeface="Urbano" pitchFamily="34" charset="0"/>
                <a:cs typeface="Arial" pitchFamily="34" charset="0"/>
              </a:rPr>
              <a:t>Formative </a:t>
            </a:r>
            <a:r>
              <a:rPr lang="en-GB" sz="1600" dirty="0" smtClean="0">
                <a:latin typeface="Urbano" pitchFamily="34" charset="0"/>
                <a:cs typeface="Arial" pitchFamily="34" charset="0"/>
              </a:rPr>
              <a:t>activity:</a:t>
            </a:r>
            <a:endParaRPr lang="en-GB" sz="1600" dirty="0" smtClean="0">
              <a:latin typeface="Urbano" pitchFamily="34" charset="0"/>
              <a:cs typeface="Arial" pitchFamily="34" charset="0"/>
            </a:endParaRPr>
          </a:p>
        </p:txBody>
      </p:sp>
      <p:pic>
        <p:nvPicPr>
          <p:cNvPr id="5" name="Content Placeholder 4" descr="Page_013ed.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72" b="-24272"/>
          <a:stretch>
            <a:fillRect/>
          </a:stretch>
        </p:blipFill>
        <p:spPr/>
      </p:pic>
    </p:spTree>
    <p:extLst>
      <p:ext uri="{BB962C8B-B14F-4D97-AF65-F5344CB8AC3E}">
        <p14:creationId xmlns:p14="http://schemas.microsoft.com/office/powerpoint/2010/main" val="11289838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r>
              <a:rPr lang="en-GB" sz="2800" dirty="0" smtClean="0">
                <a:solidFill>
                  <a:srgbClr val="A6A6A6"/>
                </a:solidFill>
                <a:latin typeface="Eksja"/>
                <a:cs typeface="Eksja"/>
              </a:rPr>
              <a:t>Assessment</a:t>
            </a:r>
            <a:endParaRPr lang="en-GB" sz="2800" dirty="0">
              <a:solidFill>
                <a:srgbClr val="A6A6A6"/>
              </a:solidFill>
              <a:latin typeface="Eksja"/>
              <a:cs typeface="Eksja"/>
            </a:endParaRPr>
          </a:p>
        </p:txBody>
      </p:sp>
      <p:pic>
        <p:nvPicPr>
          <p:cNvPr id="3" name="Picture 2" descr="intro3.jpg"/>
          <p:cNvPicPr>
            <a:picLocks noChangeAspect="1"/>
          </p:cNvPicPr>
          <p:nvPr/>
        </p:nvPicPr>
        <p:blipFill>
          <a:blip r:embed="rId2"/>
          <a:stretch>
            <a:fillRect/>
          </a:stretch>
        </p:blipFill>
        <p:spPr>
          <a:xfrm>
            <a:off x="0" y="0"/>
            <a:ext cx="9144000" cy="6858000"/>
          </a:xfrm>
          <a:prstGeom prst="rect">
            <a:avLst/>
          </a:prstGeom>
        </p:spPr>
      </p:pic>
      <p:sp>
        <p:nvSpPr>
          <p:cNvPr id="4" name="Text Placeholder 5"/>
          <p:cNvSpPr txBox="1">
            <a:spLocks/>
          </p:cNvSpPr>
          <p:nvPr/>
        </p:nvSpPr>
        <p:spPr>
          <a:xfrm>
            <a:off x="722313" y="4915688"/>
            <a:ext cx="7772400" cy="1500187"/>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2800" b="0" i="0" u="none" strike="noStrike" kern="1200" cap="none" spc="0" normalizeH="0" baseline="0" noProof="0" dirty="0" smtClean="0">
                <a:ln>
                  <a:noFill/>
                </a:ln>
                <a:solidFill>
                  <a:schemeClr val="tx1"/>
                </a:solidFill>
                <a:effectLst/>
                <a:uLnTx/>
                <a:uFillTx/>
                <a:latin typeface="Eksja" pitchFamily="18" charset="0"/>
                <a:cs typeface="Eksja"/>
              </a:rPr>
              <a:t>Activity</a:t>
            </a:r>
            <a:endParaRPr kumimoji="0" lang="en-GB" sz="2800" b="0" i="0" u="none" strike="noStrike" kern="1200" cap="none" spc="0" normalizeH="0" baseline="0" noProof="0" dirty="0">
              <a:ln>
                <a:noFill/>
              </a:ln>
              <a:solidFill>
                <a:schemeClr val="tx1"/>
              </a:solidFill>
              <a:effectLst/>
              <a:uLnTx/>
              <a:uFillTx/>
              <a:latin typeface="Eksja" pitchFamily="18" charset="0"/>
              <a:cs typeface="Eksja"/>
            </a:endParaRPr>
          </a:p>
        </p:txBody>
      </p:sp>
    </p:spTree>
    <p:extLst>
      <p:ext uri="{BB962C8B-B14F-4D97-AF65-F5344CB8AC3E}">
        <p14:creationId xmlns:p14="http://schemas.microsoft.com/office/powerpoint/2010/main" val="37369798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537684"/>
          </a:xfrm>
        </p:spPr>
        <p:txBody>
          <a:bodyPr>
            <a:normAutofit/>
          </a:bodyPr>
          <a:lstStyle/>
          <a:p>
            <a:r>
              <a:rPr lang="en-GB" sz="2800" dirty="0" smtClean="0">
                <a:latin typeface="Eksja" pitchFamily="18" charset="0"/>
                <a:cs typeface="Eksja"/>
              </a:rPr>
              <a:t>Your reflection</a:t>
            </a:r>
            <a:endParaRPr lang="en-GB" sz="2800" dirty="0">
              <a:latin typeface="Eksja" pitchFamily="18" charset="0"/>
              <a:cs typeface="Eksja"/>
            </a:endParaRPr>
          </a:p>
        </p:txBody>
      </p:sp>
      <p:sp>
        <p:nvSpPr>
          <p:cNvPr id="7" name="Content Placeholder 6"/>
          <p:cNvSpPr>
            <a:spLocks noGrp="1"/>
          </p:cNvSpPr>
          <p:nvPr>
            <p:ph sz="half" idx="2"/>
          </p:nvPr>
        </p:nvSpPr>
        <p:spPr>
          <a:xfrm>
            <a:off x="4603569" y="1094508"/>
            <a:ext cx="4083232" cy="5352495"/>
          </a:xfrm>
        </p:spPr>
        <p:txBody>
          <a:bodyPr>
            <a:noAutofit/>
          </a:bodyPr>
          <a:lstStyle/>
          <a:p>
            <a:pPr marL="0" indent="0">
              <a:buNone/>
            </a:pPr>
            <a:r>
              <a:rPr lang="en-GB" sz="1600" b="1" dirty="0">
                <a:latin typeface="Urbano" pitchFamily="34" charset="0"/>
                <a:cs typeface="Arial" pitchFamily="34" charset="0"/>
              </a:rPr>
              <a:t>Purpose:</a:t>
            </a:r>
            <a:r>
              <a:rPr lang="en-GB" sz="1600" b="1" dirty="0" smtClean="0">
                <a:latin typeface="Urbano" pitchFamily="34" charset="0"/>
                <a:cs typeface="Arial" pitchFamily="34" charset="0"/>
              </a:rPr>
              <a:t> To model the way students can create a </a:t>
            </a:r>
            <a:r>
              <a:rPr lang="en-GB" sz="1600" b="1" dirty="0" smtClean="0">
                <a:latin typeface="Urbano" pitchFamily="34" charset="0"/>
                <a:cs typeface="Arial" pitchFamily="34" charset="0"/>
              </a:rPr>
              <a:t>reflection.</a:t>
            </a:r>
            <a:endParaRPr lang="en-GB" sz="1600" b="1" dirty="0" smtClean="0">
              <a:latin typeface="Urbano" pitchFamily="34" charset="0"/>
              <a:cs typeface="Arial" pitchFamily="34" charset="0"/>
            </a:endParaRPr>
          </a:p>
          <a:p>
            <a:pPr marL="0" indent="0">
              <a:buNone/>
            </a:pPr>
            <a:endParaRPr lang="en-GB" sz="1600" dirty="0" smtClean="0">
              <a:latin typeface="Urbano" pitchFamily="34" charset="0"/>
              <a:cs typeface="Arial" pitchFamily="34" charset="0"/>
            </a:endParaRPr>
          </a:p>
          <a:p>
            <a:pPr marL="0" indent="0">
              <a:buNone/>
            </a:pPr>
            <a:r>
              <a:rPr lang="en-GB" sz="1600" dirty="0">
                <a:latin typeface="Urbano" pitchFamily="34" charset="0"/>
                <a:cs typeface="Arial" pitchFamily="34" charset="0"/>
              </a:rPr>
              <a:t>Use</a:t>
            </a:r>
            <a:r>
              <a:rPr lang="en-GB" sz="1600" dirty="0" smtClean="0">
                <a:latin typeface="Urbano" pitchFamily="34" charset="0"/>
                <a:cs typeface="Arial" pitchFamily="34" charset="0"/>
              </a:rPr>
              <a:t>: The presentation contains a model of Mike’s </a:t>
            </a:r>
            <a:r>
              <a:rPr lang="en-GB" sz="1600" dirty="0" smtClean="0">
                <a:latin typeface="Urbano" pitchFamily="34" charset="0"/>
                <a:cs typeface="Arial" pitchFamily="34" charset="0"/>
              </a:rPr>
              <a:t>reflection. </a:t>
            </a:r>
            <a:r>
              <a:rPr lang="en-GB" sz="1600" dirty="0" smtClean="0">
                <a:latin typeface="Urbano" pitchFamily="34" charset="0"/>
                <a:cs typeface="Arial" pitchFamily="34" charset="0"/>
              </a:rPr>
              <a:t>It h</a:t>
            </a:r>
            <a:r>
              <a:rPr lang="en-GB" sz="1600" dirty="0" smtClean="0">
                <a:latin typeface="Urbano" pitchFamily="34" charset="0"/>
                <a:cs typeface="Arial" pitchFamily="34" charset="0"/>
              </a:rPr>
              <a:t>ighlights </a:t>
            </a:r>
            <a:r>
              <a:rPr lang="en-GB" sz="1600" dirty="0" smtClean="0">
                <a:latin typeface="Urbano" pitchFamily="34" charset="0"/>
                <a:cs typeface="Arial" pitchFamily="34" charset="0"/>
              </a:rPr>
              <a:t>the kinds of language </a:t>
            </a:r>
            <a:r>
              <a:rPr lang="en-GB" sz="1600" dirty="0" smtClean="0">
                <a:latin typeface="Urbano" pitchFamily="34" charset="0"/>
                <a:cs typeface="Arial" pitchFamily="34" charset="0"/>
              </a:rPr>
              <a:t>used. </a:t>
            </a:r>
            <a:endParaRPr lang="en-GB" sz="1600" dirty="0" smtClean="0">
              <a:latin typeface="Urbano" pitchFamily="34" charset="0"/>
              <a:cs typeface="Arial" pitchFamily="34" charset="0"/>
            </a:endParaRPr>
          </a:p>
          <a:p>
            <a:pPr marL="0" indent="0">
              <a:buNone/>
            </a:pPr>
            <a:endParaRPr lang="en-GB" sz="1600" dirty="0" smtClean="0">
              <a:latin typeface="Urbano" pitchFamily="34" charset="0"/>
              <a:cs typeface="Arial" pitchFamily="34" charset="0"/>
            </a:endParaRPr>
          </a:p>
          <a:p>
            <a:pPr marL="0" indent="0">
              <a:buNone/>
            </a:pPr>
            <a:r>
              <a:rPr lang="en-GB" sz="1600" dirty="0" smtClean="0">
                <a:latin typeface="Urbano" pitchFamily="34" charset="0"/>
                <a:cs typeface="Arial" pitchFamily="34" charset="0"/>
              </a:rPr>
              <a:t>Summative exercises:</a:t>
            </a:r>
          </a:p>
          <a:p>
            <a:r>
              <a:rPr lang="en-GB" sz="1600" dirty="0" smtClean="0">
                <a:latin typeface="Urbano" pitchFamily="34" charset="0"/>
                <a:cs typeface="Arial" pitchFamily="34" charset="0"/>
              </a:rPr>
              <a:t>Create separate word banks of the terms used when recounting and used when reflecting</a:t>
            </a:r>
          </a:p>
          <a:p>
            <a:r>
              <a:rPr lang="en-GB" sz="1600" dirty="0" smtClean="0">
                <a:latin typeface="Urbano" pitchFamily="34" charset="0"/>
                <a:cs typeface="Arial" pitchFamily="34" charset="0"/>
              </a:rPr>
              <a:t>Create a shared text on the board where class members recount an event and then reflect on it and identify the differences</a:t>
            </a:r>
          </a:p>
        </p:txBody>
      </p:sp>
      <p:pic>
        <p:nvPicPr>
          <p:cNvPr id="3" name="Content Placeholder 2" descr="Page_01df.jpg"/>
          <p:cNvPicPr>
            <a:picLocks noGrp="1" noChangeAspect="1"/>
          </p:cNvPicPr>
          <p:nvPr>
            <p:ph sz="half" idx="1"/>
          </p:nvPr>
        </p:nvPicPr>
        <p:blipFill>
          <a:blip r:embed="rId3" cstate="email">
            <a:extLst>
              <a:ext uri="{28A0092B-C50C-407E-A947-70E740481C1C}">
                <a14:useLocalDpi xmlns:a14="http://schemas.microsoft.com/office/drawing/2010/main"/>
              </a:ext>
            </a:extLst>
          </a:blip>
          <a:srcRect t="-24272" b="-24272"/>
          <a:stretch>
            <a:fillRect/>
          </a:stretch>
        </p:blipFill>
        <p:spPr/>
      </p:pic>
    </p:spTree>
    <p:extLst>
      <p:ext uri="{BB962C8B-B14F-4D97-AF65-F5344CB8AC3E}">
        <p14:creationId xmlns:p14="http://schemas.microsoft.com/office/powerpoint/2010/main" val="1042009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gebackgroundPLP.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GB" dirty="0" smtClean="0">
                <a:latin typeface="Eksja" pitchFamily="18" charset="0"/>
                <a:cs typeface="Eksja"/>
              </a:rPr>
              <a:t>Features</a:t>
            </a:r>
            <a:endParaRPr lang="en-GB" dirty="0">
              <a:latin typeface="Eksja" pitchFamily="18" charset="0"/>
              <a:cs typeface="Eksja"/>
            </a:endParaRPr>
          </a:p>
        </p:txBody>
      </p:sp>
      <p:sp>
        <p:nvSpPr>
          <p:cNvPr id="3" name="Content Placeholder 2"/>
          <p:cNvSpPr>
            <a:spLocks noGrp="1"/>
          </p:cNvSpPr>
          <p:nvPr>
            <p:ph sz="half" idx="1"/>
          </p:nvPr>
        </p:nvSpPr>
        <p:spPr/>
        <p:txBody>
          <a:bodyPr>
            <a:noAutofit/>
          </a:bodyPr>
          <a:lstStyle/>
          <a:p>
            <a:pPr marL="0" indent="0">
              <a:buNone/>
            </a:pPr>
            <a:r>
              <a:rPr lang="en-GB" sz="1500" b="1" dirty="0" smtClean="0">
                <a:latin typeface="Urbano" pitchFamily="34" charset="0"/>
                <a:cs typeface="Arial" pitchFamily="34" charset="0"/>
              </a:rPr>
              <a:t>Non-linear content structure:</a:t>
            </a:r>
          </a:p>
          <a:p>
            <a:r>
              <a:rPr lang="en-GB" sz="1500" dirty="0" smtClean="0">
                <a:latin typeface="Urbano" pitchFamily="34" charset="0"/>
                <a:cs typeface="Arial" pitchFamily="34" charset="0"/>
              </a:rPr>
              <a:t>Where possible content is presented in a non-linear format, allowing students and teachers to pick the material they would like to access.</a:t>
            </a:r>
          </a:p>
          <a:p>
            <a:r>
              <a:rPr lang="en-GB" sz="1500" dirty="0" smtClean="0">
                <a:latin typeface="Urbano" pitchFamily="34" charset="0"/>
                <a:cs typeface="Arial" pitchFamily="34" charset="0"/>
              </a:rPr>
              <a:t>This allows users to select content that is relevant to their context/interests and disregard other content without impacting on understanding.</a:t>
            </a:r>
          </a:p>
          <a:p>
            <a:r>
              <a:rPr lang="en-GB" sz="1500" dirty="0" smtClean="0">
                <a:latin typeface="Urbano" pitchFamily="34" charset="0"/>
                <a:cs typeface="Arial" pitchFamily="34" charset="0"/>
              </a:rPr>
              <a:t>You don’t need to look at every option in a non-linear document to cover content with students. Sometimes this would even be counterproductive. Students will be exposed to too many options and start getting ‘lost’. Materials are explored with the intention that students can investigate some of the options and still gain a good understanding of concepts covered.</a:t>
            </a:r>
          </a:p>
        </p:txBody>
      </p:sp>
      <p:pic>
        <p:nvPicPr>
          <p:cNvPr id="5" name="Content Placeholder 4" descr="Page_12.jpg"/>
          <p:cNvPicPr>
            <a:picLocks noGrp="1" noChangeAspect="1"/>
          </p:cNvPicPr>
          <p:nvPr>
            <p:ph sz="half" idx="2"/>
          </p:nvPr>
        </p:nvPicPr>
        <p:blipFill>
          <a:blip r:embed="rId3" cstate="email">
            <a:extLst>
              <a:ext uri="{28A0092B-C50C-407E-A947-70E740481C1C}">
                <a14:useLocalDpi xmlns:a14="http://schemas.microsoft.com/office/drawing/2010/main"/>
              </a:ext>
            </a:extLst>
          </a:blip>
          <a:srcRect t="-24272" b="-24272"/>
          <a:stretch>
            <a:fillRect/>
          </a:stretch>
        </p:blipFill>
        <p:spPr/>
      </p:pic>
    </p:spTree>
    <p:extLst>
      <p:ext uri="{BB962C8B-B14F-4D97-AF65-F5344CB8AC3E}">
        <p14:creationId xmlns:p14="http://schemas.microsoft.com/office/powerpoint/2010/main" val="429263216"/>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2096</TotalTime>
  <Words>6933</Words>
  <Application>Microsoft Macintosh PowerPoint</Application>
  <PresentationFormat>On-screen Show (4:3)</PresentationFormat>
  <Paragraphs>463</Paragraphs>
  <Slides>85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85</vt:i4>
      </vt:variant>
    </vt:vector>
  </HeadingPairs>
  <TitlesOfParts>
    <vt:vector size="92" baseType="lpstr">
      <vt:lpstr>Calibri</vt:lpstr>
      <vt:lpstr>Eksja</vt:lpstr>
      <vt:lpstr>Georgia</vt:lpstr>
      <vt:lpstr>Tahoma</vt:lpstr>
      <vt:lpstr>Urbano</vt:lpstr>
      <vt:lpstr>Arial</vt:lpstr>
      <vt:lpstr>Office Theme</vt:lpstr>
      <vt:lpstr>PowerPoint Presentation</vt:lpstr>
      <vt:lpstr>PowerPoint Presentation</vt:lpstr>
      <vt:lpstr>Features</vt:lpstr>
      <vt:lpstr>Features</vt:lpstr>
      <vt:lpstr>Features</vt:lpstr>
      <vt:lpstr>Features</vt:lpstr>
      <vt:lpstr>Features</vt:lpstr>
      <vt:lpstr>Features</vt:lpstr>
      <vt:lpstr>Features</vt:lpstr>
      <vt:lpstr>Features</vt:lpstr>
      <vt:lpstr>Understanding the five SKILLS</vt:lpstr>
      <vt:lpstr>The five skills</vt:lpstr>
      <vt:lpstr>The five skills (cont.)</vt:lpstr>
      <vt:lpstr>Activities</vt:lpstr>
      <vt:lpstr>PowerPoint Presentation</vt:lpstr>
      <vt:lpstr>Is this a form of communication?</vt:lpstr>
      <vt:lpstr>Is this a form of communication? (cont.)</vt:lpstr>
      <vt:lpstr>Methods of communication</vt:lpstr>
      <vt:lpstr>Methods of communication (cont.)</vt:lpstr>
      <vt:lpstr>Verbal communication in a job interview</vt:lpstr>
      <vt:lpstr>Verbal communication in a job interview (cont.)</vt:lpstr>
      <vt:lpstr>PowerPoint Presentation</vt:lpstr>
      <vt:lpstr>Is this work?</vt:lpstr>
      <vt:lpstr>Is this work? (cont.)</vt:lpstr>
      <vt:lpstr>What would happen if no one worked? </vt:lpstr>
      <vt:lpstr>The web of work: how orange juice is made</vt:lpstr>
      <vt:lpstr>The web of work: how orange juice is made (cont.)</vt:lpstr>
      <vt:lpstr>Why do people work?</vt:lpstr>
      <vt:lpstr>Why do people work? (cont.)</vt:lpstr>
      <vt:lpstr>PowerPoint Presentation</vt:lpstr>
      <vt:lpstr>Is this learning?</vt:lpstr>
      <vt:lpstr>Is this learning? (cont.)</vt:lpstr>
      <vt:lpstr>What is a learning style?</vt:lpstr>
      <vt:lpstr>What is your learning style?</vt:lpstr>
      <vt:lpstr>What is your learning style? (cont.)</vt:lpstr>
      <vt:lpstr>PowerPoint Presentation</vt:lpstr>
      <vt:lpstr>Does this contribute to your personal development?</vt:lpstr>
      <vt:lpstr>Does this contribute to your personal development? (cont.)</vt:lpstr>
      <vt:lpstr>What is personal development?</vt:lpstr>
      <vt:lpstr>Identify their values</vt:lpstr>
      <vt:lpstr>Personal development timeline</vt:lpstr>
      <vt:lpstr>Personal development timeline (cont.)</vt:lpstr>
      <vt:lpstr>PowerPoint Presentation</vt:lpstr>
      <vt:lpstr>What is active citizenship?</vt:lpstr>
      <vt:lpstr>What is active citizenship? (cont.)</vt:lpstr>
      <vt:lpstr>What is citizenship</vt:lpstr>
      <vt:lpstr>What is citizenship (cont.)</vt:lpstr>
      <vt:lpstr>What would an active citizen do?</vt:lpstr>
      <vt:lpstr>What would an active citizen do? (cont.)</vt:lpstr>
      <vt:lpstr>PowerPoint Presentation</vt:lpstr>
      <vt:lpstr>Task sheet</vt:lpstr>
      <vt:lpstr>Mike’s activity 1 model</vt:lpstr>
      <vt:lpstr>Sample activity models </vt:lpstr>
      <vt:lpstr>The five capabilities in your life</vt:lpstr>
      <vt:lpstr>Identifying goals</vt:lpstr>
      <vt:lpstr>Activities</vt:lpstr>
      <vt:lpstr>Formative: My Profile </vt:lpstr>
      <vt:lpstr>Setting goals</vt:lpstr>
      <vt:lpstr>What are values?</vt:lpstr>
      <vt:lpstr>What is important to you?</vt:lpstr>
      <vt:lpstr>What is your dream for the future?</vt:lpstr>
      <vt:lpstr>What is your personality?</vt:lpstr>
      <vt:lpstr>Who will help me?</vt:lpstr>
      <vt:lpstr>Deciding on a pathway to the future</vt:lpstr>
      <vt:lpstr>Your top 2 jobs</vt:lpstr>
      <vt:lpstr>Pathways to the future</vt:lpstr>
      <vt:lpstr>Pathways at school</vt:lpstr>
      <vt:lpstr>PowerPoint Presentation</vt:lpstr>
      <vt:lpstr>Creating a Pathway Plan</vt:lpstr>
      <vt:lpstr>Model Pathway Plan</vt:lpstr>
      <vt:lpstr>Developing Capabilities</vt:lpstr>
      <vt:lpstr>Activities</vt:lpstr>
      <vt:lpstr>Developing personal and learning goals</vt:lpstr>
      <vt:lpstr>Developing personal and learning goals (cont.)</vt:lpstr>
      <vt:lpstr>Identifying SMART goals</vt:lpstr>
      <vt:lpstr>Identifying SMART goals (cont.)</vt:lpstr>
      <vt:lpstr>Identifying and refining goals</vt:lpstr>
      <vt:lpstr>Developing strategies to achieve your goals</vt:lpstr>
      <vt:lpstr>PowerPoint Presentation</vt:lpstr>
      <vt:lpstr>Achieving your goals</vt:lpstr>
      <vt:lpstr>Reflection and evaluation</vt:lpstr>
      <vt:lpstr>Activity</vt:lpstr>
      <vt:lpstr>What is a reflection?</vt:lpstr>
      <vt:lpstr>PowerPoint Presentation</vt:lpstr>
      <vt:lpstr>Your reflection</vt:lpstr>
    </vt:vector>
  </TitlesOfParts>
  <Company>ICT for Learning</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PLP</dc:title>
  <dc:creator>ICT4L ICT4L</dc:creator>
  <cp:lastModifiedBy>Georgia Glen</cp:lastModifiedBy>
  <cp:revision>164</cp:revision>
  <dcterms:created xsi:type="dcterms:W3CDTF">2013-01-22T22:47:47Z</dcterms:created>
  <dcterms:modified xsi:type="dcterms:W3CDTF">2017-12-19T04:28:41Z</dcterms:modified>
</cp:coreProperties>
</file>